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6" r:id="rId2"/>
    <p:sldId id="317" r:id="rId3"/>
    <p:sldId id="301" r:id="rId4"/>
    <p:sldId id="326" r:id="rId5"/>
    <p:sldId id="327" r:id="rId6"/>
    <p:sldId id="328" r:id="rId7"/>
    <p:sldId id="302" r:id="rId8"/>
    <p:sldId id="329" r:id="rId9"/>
    <p:sldId id="341" r:id="rId10"/>
    <p:sldId id="342" r:id="rId11"/>
    <p:sldId id="307" r:id="rId12"/>
    <p:sldId id="308" r:id="rId13"/>
    <p:sldId id="258" r:id="rId14"/>
    <p:sldId id="261" r:id="rId15"/>
    <p:sldId id="264" r:id="rId16"/>
    <p:sldId id="343" r:id="rId17"/>
    <p:sldId id="290" r:id="rId18"/>
    <p:sldId id="270" r:id="rId19"/>
    <p:sldId id="271" r:id="rId20"/>
    <p:sldId id="269" r:id="rId21"/>
    <p:sldId id="273" r:id="rId22"/>
    <p:sldId id="272" r:id="rId23"/>
    <p:sldId id="305" r:id="rId24"/>
    <p:sldId id="274" r:id="rId25"/>
    <p:sldId id="278" r:id="rId26"/>
    <p:sldId id="280" r:id="rId27"/>
    <p:sldId id="260" r:id="rId28"/>
    <p:sldId id="344" r:id="rId29"/>
    <p:sldId id="281" r:id="rId30"/>
    <p:sldId id="282" r:id="rId31"/>
    <p:sldId id="313" r:id="rId32"/>
    <p:sldId id="283" r:id="rId33"/>
    <p:sldId id="287" r:id="rId34"/>
    <p:sldId id="288" r:id="rId35"/>
    <p:sldId id="284" r:id="rId36"/>
    <p:sldId id="285" r:id="rId37"/>
    <p:sldId id="293" r:id="rId38"/>
    <p:sldId id="289" r:id="rId39"/>
    <p:sldId id="295" r:id="rId40"/>
    <p:sldId id="310" r:id="rId41"/>
    <p:sldId id="297" r:id="rId42"/>
    <p:sldId id="312"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4FF"/>
    <a:srgbClr val="C00000"/>
    <a:srgbClr val="ADDB7B"/>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84"/>
    <p:restoredTop sz="93011"/>
  </p:normalViewPr>
  <p:slideViewPr>
    <p:cSldViewPr snapToGrid="0">
      <p:cViewPr varScale="1">
        <p:scale>
          <a:sx n="84" d="100"/>
          <a:sy n="84" d="100"/>
        </p:scale>
        <p:origin x="225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Arial" panose="020B0604020202020204" pitchFamily="34" charset="0"/>
              </a:defRPr>
            </a:lvl1pPr>
          </a:lstStyle>
          <a:p>
            <a:fld id="{EC556673-20B2-4D1F-A533-CECBFDC2D1E9}" type="datetimeFigureOut">
              <a:rPr lang="en-US" altLang="en-US"/>
              <a:pPr/>
              <a:t>3/26/22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Arial" panose="020B0604020202020204" pitchFamily="34" charset="0"/>
              </a:defRPr>
            </a:lvl1pPr>
          </a:lstStyle>
          <a:p>
            <a:fld id="{3D41479E-FD16-4524-9C54-6F07A51CA90D}" type="slidenum">
              <a:rPr lang="en-US" altLang="en-US"/>
              <a:pPr/>
              <a:t>‹#›</a:t>
            </a:fld>
            <a:endParaRPr lang="en-US" altLang="en-US"/>
          </a:p>
        </p:txBody>
      </p:sp>
    </p:spTree>
    <p:extLst>
      <p:ext uri="{BB962C8B-B14F-4D97-AF65-F5344CB8AC3E}">
        <p14:creationId xmlns:p14="http://schemas.microsoft.com/office/powerpoint/2010/main" val="2943317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D0183D-1E65-40A1-B4D9-55D90697A8F8}" type="slidenum">
              <a:rPr lang="en-US" altLang="zh-TW"/>
              <a:pPr fontAlgn="base">
                <a:spcBef>
                  <a:spcPct val="0"/>
                </a:spcBef>
                <a:spcAft>
                  <a:spcPct val="0"/>
                </a:spcAft>
              </a:pPr>
              <a:t>2</a:t>
            </a:fld>
            <a:endParaRPr lang="en-US" altLang="zh-TW"/>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TW" dirty="0"/>
              <a:t>Not all are </a:t>
            </a:r>
            <a:r>
              <a:rPr lang="en-US" altLang="zh-TW" dirty="0" err="1"/>
              <a:t>revisible</a:t>
            </a:r>
            <a:r>
              <a:rPr lang="en-US" altLang="zh-TW" dirty="0"/>
              <a:t>.</a:t>
            </a:r>
          </a:p>
        </p:txBody>
      </p:sp>
    </p:spTree>
    <p:extLst>
      <p:ext uri="{BB962C8B-B14F-4D97-AF65-F5344CB8AC3E}">
        <p14:creationId xmlns:p14="http://schemas.microsoft.com/office/powerpoint/2010/main" val="332118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77614C8-6F7F-4B99-9FB8-1BDF2228A1F7}" type="slidenum">
              <a:rPr lang="en-US" altLang="zh-TW" sz="1200">
                <a:ea typeface="PMingLiU" panose="02020500000000000000" pitchFamily="18" charset="-120"/>
              </a:rPr>
              <a:pPr eaLnBrk="1" hangingPunct="1"/>
              <a:t>22</a:t>
            </a:fld>
            <a:endParaRPr lang="en-US" altLang="zh-TW" sz="1200">
              <a:ea typeface="PMingLiU" panose="02020500000000000000" pitchFamily="18" charset="-120"/>
            </a:endParaRPr>
          </a:p>
        </p:txBody>
      </p:sp>
      <p:sp>
        <p:nvSpPr>
          <p:cNvPr id="471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6263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8EA5C1D-DF41-4E99-A520-E9D8B9C4FCC1}" type="slidenum">
              <a:rPr lang="en-US" altLang="zh-TW" sz="1200">
                <a:ea typeface="PMingLiU" panose="02020500000000000000" pitchFamily="18" charset="-120"/>
              </a:rPr>
              <a:pPr eaLnBrk="1" hangingPunct="1"/>
              <a:t>24</a:t>
            </a:fld>
            <a:endParaRPr lang="en-US" altLang="zh-TW" sz="1200">
              <a:ea typeface="PMingLiU" panose="02020500000000000000" pitchFamily="18" charset="-12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Very complicated complex</a:t>
            </a:r>
          </a:p>
        </p:txBody>
      </p:sp>
    </p:spTree>
    <p:extLst>
      <p:ext uri="{BB962C8B-B14F-4D97-AF65-F5344CB8AC3E}">
        <p14:creationId xmlns:p14="http://schemas.microsoft.com/office/powerpoint/2010/main" val="1150581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F9C79C4B-9D0E-4F54-9DB9-B682DA807D52}" type="slidenum">
              <a:rPr lang="en-US" altLang="zh-TW" sz="1200">
                <a:ea typeface="PMingLiU" panose="02020500000000000000" pitchFamily="18" charset="-120"/>
              </a:rPr>
              <a:pPr eaLnBrk="1" hangingPunct="1"/>
              <a:t>25</a:t>
            </a:fld>
            <a:endParaRPr lang="en-US" altLang="zh-TW" sz="1200">
              <a:ea typeface="PMingLiU" panose="02020500000000000000" pitchFamily="18" charset="-12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866298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ABB0C80D-9BFC-4FD1-9F90-8FC21660A4CE}" type="slidenum">
              <a:rPr lang="en-US" altLang="zh-TW" sz="1200">
                <a:ea typeface="PMingLiU" panose="02020500000000000000" pitchFamily="18" charset="-120"/>
              </a:rPr>
              <a:pPr eaLnBrk="1" hangingPunct="1"/>
              <a:t>26</a:t>
            </a:fld>
            <a:endParaRPr lang="en-US" altLang="zh-TW" sz="1200">
              <a:ea typeface="PMingLiU" panose="02020500000000000000" pitchFamily="18" charset="-120"/>
            </a:endParaRPr>
          </a:p>
        </p:txBody>
      </p:sp>
      <p:sp>
        <p:nvSpPr>
          <p:cNvPr id="614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288658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BEE08EB5-0452-4274-9921-723492D46AD6}" type="slidenum">
              <a:rPr lang="en-US" altLang="zh-TW" sz="1200">
                <a:ea typeface="PMingLiU" panose="02020500000000000000" pitchFamily="18" charset="-120"/>
              </a:rPr>
              <a:pPr eaLnBrk="1" hangingPunct="1"/>
              <a:t>29</a:t>
            </a:fld>
            <a:endParaRPr lang="en-US" altLang="zh-TW" sz="1200">
              <a:ea typeface="PMingLiU" panose="02020500000000000000" pitchFamily="18" charset="-120"/>
            </a:endParaRPr>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Inner membrane of mit: impermeable to H+; control where H+ comes in.</a:t>
            </a:r>
          </a:p>
        </p:txBody>
      </p:sp>
    </p:spTree>
    <p:extLst>
      <p:ext uri="{BB962C8B-B14F-4D97-AF65-F5344CB8AC3E}">
        <p14:creationId xmlns:p14="http://schemas.microsoft.com/office/powerpoint/2010/main" val="145341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F257E9EE-8894-49E5-A088-40329612FDA7}" type="slidenum">
              <a:rPr lang="en-US" altLang="zh-TW" sz="1200">
                <a:ea typeface="PMingLiU" panose="02020500000000000000" pitchFamily="18" charset="-120"/>
              </a:rPr>
              <a:pPr eaLnBrk="1" hangingPunct="1"/>
              <a:t>30</a:t>
            </a:fld>
            <a:endParaRPr lang="en-US" altLang="zh-TW" sz="1200">
              <a:ea typeface="PMingLiU" panose="02020500000000000000" pitchFamily="18" charset="-120"/>
            </a:endParaRPr>
          </a:p>
        </p:txBody>
      </p:sp>
      <p:sp>
        <p:nvSpPr>
          <p:cNvPr id="665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best example of molecular motor.</a:t>
            </a:r>
          </a:p>
        </p:txBody>
      </p:sp>
    </p:spTree>
    <p:extLst>
      <p:ext uri="{BB962C8B-B14F-4D97-AF65-F5344CB8AC3E}">
        <p14:creationId xmlns:p14="http://schemas.microsoft.com/office/powerpoint/2010/main" val="329927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F0DF7AE1-7CF3-4979-A2B4-40E0E0482717}" type="slidenum">
              <a:rPr lang="en-US" altLang="zh-TW" sz="1200">
                <a:ea typeface="PMingLiU" panose="02020500000000000000" pitchFamily="18" charset="-120"/>
              </a:rPr>
              <a:pPr eaLnBrk="1" hangingPunct="1"/>
              <a:t>31</a:t>
            </a:fld>
            <a:endParaRPr lang="en-US" altLang="zh-TW" sz="1200">
              <a:ea typeface="PMingLiU" panose="02020500000000000000" pitchFamily="18" charset="-120"/>
            </a:endParaRPr>
          </a:p>
        </p:txBody>
      </p:sp>
      <p:sp>
        <p:nvSpPr>
          <p:cNvPr id="68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best example of molecular motor.</a:t>
            </a:r>
          </a:p>
        </p:txBody>
      </p:sp>
    </p:spTree>
    <p:extLst>
      <p:ext uri="{BB962C8B-B14F-4D97-AF65-F5344CB8AC3E}">
        <p14:creationId xmlns:p14="http://schemas.microsoft.com/office/powerpoint/2010/main" val="77404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4318964F-9D67-4EB4-9421-9EA7166FAA6C}" type="slidenum">
              <a:rPr lang="en-US" altLang="zh-TW" sz="1200">
                <a:ea typeface="PMingLiU" panose="02020500000000000000" pitchFamily="18" charset="-120"/>
              </a:rPr>
              <a:pPr eaLnBrk="1" hangingPunct="1"/>
              <a:t>32</a:t>
            </a:fld>
            <a:endParaRPr lang="en-US" altLang="zh-TW" sz="1200">
              <a:ea typeface="PMingLiU" panose="02020500000000000000" pitchFamily="18" charset="-120"/>
            </a:endParaRPr>
          </a:p>
        </p:txBody>
      </p:sp>
      <p:sp>
        <p:nvSpPr>
          <p:cNvPr id="70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659379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CD06655A-E2BC-4087-BAC0-DC7E9B053CE8}" type="slidenum">
              <a:rPr lang="en-US" altLang="zh-TW" sz="1200">
                <a:ea typeface="PMingLiU" panose="02020500000000000000" pitchFamily="18" charset="-120"/>
              </a:rPr>
              <a:pPr eaLnBrk="1" hangingPunct="1"/>
              <a:t>33</a:t>
            </a:fld>
            <a:endParaRPr lang="en-US" altLang="zh-TW" sz="1200">
              <a:ea typeface="PMingLiU" panose="02020500000000000000" pitchFamily="18" charset="-12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498289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4AEA7A2-675B-4625-9699-5B638BB7EF3A}" type="slidenum">
              <a:rPr lang="en-US" altLang="zh-TW" sz="1200">
                <a:ea typeface="PMingLiU" panose="02020500000000000000" pitchFamily="18" charset="-120"/>
              </a:rPr>
              <a:pPr eaLnBrk="1" hangingPunct="1"/>
              <a:t>34</a:t>
            </a:fld>
            <a:endParaRPr lang="en-US" altLang="zh-TW" sz="1200">
              <a:ea typeface="PMingLiU" panose="02020500000000000000" pitchFamily="18" charset="-120"/>
            </a:endParaRPr>
          </a:p>
        </p:txBody>
      </p:sp>
      <p:sp>
        <p:nvSpPr>
          <p:cNvPr id="747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57547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184658-BFA8-4A0A-BE61-3BA745713C7A}" type="slidenum">
              <a:rPr lang="en-US" altLang="zh-TW"/>
              <a:pPr fontAlgn="base">
                <a:spcBef>
                  <a:spcPct val="0"/>
                </a:spcBef>
                <a:spcAft>
                  <a:spcPct val="0"/>
                </a:spcAft>
              </a:pPr>
              <a:t>6</a:t>
            </a:fld>
            <a:endParaRPr lang="en-US" altLang="zh-TW"/>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TW" dirty="0"/>
          </a:p>
        </p:txBody>
      </p:sp>
    </p:spTree>
    <p:extLst>
      <p:ext uri="{BB962C8B-B14F-4D97-AF65-F5344CB8AC3E}">
        <p14:creationId xmlns:p14="http://schemas.microsoft.com/office/powerpoint/2010/main" val="1383148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use o2 to generate energy!</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4978C76-BB2C-4B2D-B179-3F1C457D9458}" type="slidenum">
              <a:rPr lang="en-US" altLang="en-US" sz="1200"/>
              <a:pPr eaLnBrk="1" hangingPunct="1"/>
              <a:t>37</a:t>
            </a:fld>
            <a:endParaRPr lang="en-US" altLang="en-US" sz="1200"/>
          </a:p>
        </p:txBody>
      </p:sp>
    </p:spTree>
    <p:extLst>
      <p:ext uri="{BB962C8B-B14F-4D97-AF65-F5344CB8AC3E}">
        <p14:creationId xmlns:p14="http://schemas.microsoft.com/office/powerpoint/2010/main" val="1189382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Why we get fat if we do not exercise to burn off ATP</a:t>
            </a: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434C20A-0C61-4F9F-B549-FD47757F6410}" type="slidenum">
              <a:rPr lang="en-US" altLang="en-US" sz="1200"/>
              <a:pPr eaLnBrk="1" hangingPunct="1"/>
              <a:t>38</a:t>
            </a:fld>
            <a:endParaRPr lang="en-US" altLang="en-US" sz="1200"/>
          </a:p>
        </p:txBody>
      </p:sp>
    </p:spTree>
    <p:extLst>
      <p:ext uri="{BB962C8B-B14F-4D97-AF65-F5344CB8AC3E}">
        <p14:creationId xmlns:p14="http://schemas.microsoft.com/office/powerpoint/2010/main" val="943899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Making holes on the membrane, lose H+ gradient. The </a:t>
            </a: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4AE3079-4D0D-4EAA-A798-01AA12780D25}" type="slidenum">
              <a:rPr lang="en-US" altLang="en-US" sz="1200"/>
              <a:pPr eaLnBrk="1" hangingPunct="1"/>
              <a:t>39</a:t>
            </a:fld>
            <a:endParaRPr lang="en-US" altLang="en-US" sz="1200"/>
          </a:p>
        </p:txBody>
      </p:sp>
    </p:spTree>
    <p:extLst>
      <p:ext uri="{BB962C8B-B14F-4D97-AF65-F5344CB8AC3E}">
        <p14:creationId xmlns:p14="http://schemas.microsoft.com/office/powerpoint/2010/main" val="3829510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Making holes on the membrane, lose H+ gradient. The </a:t>
            </a: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C17A0A6-F4A3-4B24-83DE-A04F02A195BC}" type="slidenum">
              <a:rPr lang="en-US" altLang="en-US" sz="1200"/>
              <a:pPr eaLnBrk="1" hangingPunct="1"/>
              <a:t>40</a:t>
            </a:fld>
            <a:endParaRPr lang="en-US" altLang="en-US" sz="1200"/>
          </a:p>
        </p:txBody>
      </p:sp>
    </p:spTree>
    <p:extLst>
      <p:ext uri="{BB962C8B-B14F-4D97-AF65-F5344CB8AC3E}">
        <p14:creationId xmlns:p14="http://schemas.microsoft.com/office/powerpoint/2010/main" val="250028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Coming down to the final step.</a:t>
            </a:r>
          </a:p>
        </p:txBody>
      </p:sp>
      <p:sp>
        <p:nvSpPr>
          <p:cNvPr id="92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BF61E611-1B5D-4BB4-802D-57F7A00130BD}" type="slidenum">
              <a:rPr lang="en-US" altLang="en-US" sz="1200"/>
              <a:pPr eaLnBrk="1" hangingPunct="1"/>
              <a:t>11</a:t>
            </a:fld>
            <a:endParaRPr lang="en-US" altLang="en-US" sz="1200"/>
          </a:p>
        </p:txBody>
      </p:sp>
    </p:spTree>
    <p:extLst>
      <p:ext uri="{BB962C8B-B14F-4D97-AF65-F5344CB8AC3E}">
        <p14:creationId xmlns:p14="http://schemas.microsoft.com/office/powerpoint/2010/main" val="285442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9758508-F252-4F80-B467-7A31EBEA6077}" type="slidenum">
              <a:rPr lang="en-US" altLang="zh-TW" sz="1200">
                <a:ea typeface="PMingLiU" panose="02020500000000000000" pitchFamily="18" charset="-120"/>
              </a:rPr>
              <a:pPr eaLnBrk="1" hangingPunct="1"/>
              <a:t>14</a:t>
            </a:fld>
            <a:endParaRPr lang="en-US" altLang="zh-TW" sz="1200">
              <a:ea typeface="PMingLiU" panose="02020500000000000000" pitchFamily="18" charset="-120"/>
            </a:endParaRPr>
          </a:p>
        </p:txBody>
      </p:sp>
      <p:sp>
        <p:nvSpPr>
          <p:cNvPr id="276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988446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DCF3B8B-9155-4E0E-9E11-1AAA222ECB82}" type="slidenum">
              <a:rPr lang="en-US" altLang="zh-TW" sz="1200">
                <a:ea typeface="PMingLiU" panose="02020500000000000000" pitchFamily="18" charset="-120"/>
              </a:rPr>
              <a:pPr eaLnBrk="1" hangingPunct="1"/>
              <a:t>15</a:t>
            </a:fld>
            <a:endParaRPr lang="en-US" altLang="zh-TW" sz="1200">
              <a:ea typeface="PMingLiU" panose="02020500000000000000" pitchFamily="18" charset="-120"/>
            </a:endParaRPr>
          </a:p>
        </p:txBody>
      </p:sp>
      <p:sp>
        <p:nvSpPr>
          <p:cNvPr id="29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Two process coupled together. Recycle NAD electron move as pairs coQ take a pair, but transfer one at a time. No o2, can not convert NADH to NAD.</a:t>
            </a:r>
          </a:p>
        </p:txBody>
      </p:sp>
    </p:spTree>
    <p:extLst>
      <p:ext uri="{BB962C8B-B14F-4D97-AF65-F5344CB8AC3E}">
        <p14:creationId xmlns:p14="http://schemas.microsoft.com/office/powerpoint/2010/main" val="236134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00462CA-8F66-431C-ADE4-84C557F99F3C}" type="slidenum">
              <a:rPr lang="en-US" altLang="zh-TW" sz="1200">
                <a:ea typeface="PMingLiU" panose="02020500000000000000" pitchFamily="18" charset="-120"/>
              </a:rPr>
              <a:pPr eaLnBrk="1" hangingPunct="1"/>
              <a:t>18</a:t>
            </a:fld>
            <a:endParaRPr lang="en-US" altLang="zh-TW" sz="1200">
              <a:ea typeface="PMingLiU" panose="02020500000000000000" pitchFamily="18" charset="-12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04971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F80118D-5604-468F-9390-675E83BCD28E}" type="slidenum">
              <a:rPr lang="en-US" altLang="zh-TW" sz="1200">
                <a:ea typeface="PMingLiU" panose="02020500000000000000" pitchFamily="18" charset="-120"/>
              </a:rPr>
              <a:pPr eaLnBrk="1" hangingPunct="1"/>
              <a:t>19</a:t>
            </a:fld>
            <a:endParaRPr lang="en-US" altLang="zh-TW" sz="1200">
              <a:ea typeface="PMingLiU" panose="02020500000000000000" pitchFamily="18" charset="-120"/>
            </a:endParaRPr>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4058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CAF24EBE-0EB8-448A-BA96-18F8D367D0E8}" type="slidenum">
              <a:rPr lang="en-US" altLang="zh-TW" sz="1200">
                <a:ea typeface="PMingLiU" panose="02020500000000000000" pitchFamily="18" charset="-120"/>
              </a:rPr>
              <a:pPr eaLnBrk="1" hangingPunct="1"/>
              <a:t>20</a:t>
            </a:fld>
            <a:endParaRPr lang="en-US" altLang="zh-TW" sz="1200">
              <a:ea typeface="PMingLiU" panose="02020500000000000000" pitchFamily="18" charset="-120"/>
            </a:endParaRPr>
          </a:p>
        </p:txBody>
      </p:sp>
      <p:sp>
        <p:nvSpPr>
          <p:cNvPr id="37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6060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EDBA5F2C-6C06-45B3-922A-4488A9920001}" type="slidenum">
              <a:rPr lang="en-US" altLang="zh-TW" sz="1200">
                <a:ea typeface="PMingLiU" panose="02020500000000000000" pitchFamily="18" charset="-120"/>
              </a:rPr>
              <a:pPr eaLnBrk="1" hangingPunct="1"/>
              <a:t>21</a:t>
            </a:fld>
            <a:endParaRPr lang="en-US" altLang="zh-TW" sz="1200">
              <a:ea typeface="PMingLiU" panose="02020500000000000000" pitchFamily="18" charset="-120"/>
            </a:endParaRPr>
          </a:p>
        </p:txBody>
      </p:sp>
      <p:sp>
        <p:nvSpPr>
          <p:cNvPr id="450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21833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C51F01D6-3763-4D44-BC24-43559965722A}" type="datetime1">
              <a:rPr lang="en-US" altLang="en-US"/>
              <a:pPr/>
              <a:t>3/26/22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Calibri" charset="0"/>
                <a:ea typeface="ＭＳ Ｐゴシック" charset="0"/>
                <a:cs typeface="Arial" charset="0"/>
              </a:defRPr>
            </a:lvl1pPr>
          </a:lstStyle>
          <a:p>
            <a:pPr>
              <a:defRPr/>
            </a:pPr>
            <a:endParaRPr lang="en-US"/>
          </a:p>
        </p:txBody>
      </p:sp>
    </p:spTree>
    <p:extLst>
      <p:ext uri="{BB962C8B-B14F-4D97-AF65-F5344CB8AC3E}">
        <p14:creationId xmlns:p14="http://schemas.microsoft.com/office/powerpoint/2010/main" val="164282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503411C-189F-44AC-B3AC-0A5D1AEDE251}" type="datetime1">
              <a:rPr lang="en-US" altLang="en-US"/>
              <a:pPr/>
              <a:t>3/26/22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BE81C12-102D-4496-8EBA-9F450A59AEEC}" type="slidenum">
              <a:rPr lang="en-US" altLang="en-US"/>
              <a:pPr/>
              <a:t>‹#›</a:t>
            </a:fld>
            <a:endParaRPr lang="en-US" altLang="en-US"/>
          </a:p>
        </p:txBody>
      </p:sp>
    </p:spTree>
    <p:extLst>
      <p:ext uri="{BB962C8B-B14F-4D97-AF65-F5344CB8AC3E}">
        <p14:creationId xmlns:p14="http://schemas.microsoft.com/office/powerpoint/2010/main" val="337207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354A2F4-5AE8-4344-AB15-837C5B8E27D9}" type="datetime1">
              <a:rPr lang="en-US" altLang="en-US"/>
              <a:pPr/>
              <a:t>3/26/22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87D4343-D5C7-4BCA-8416-52D453BB55A8}" type="slidenum">
              <a:rPr lang="en-US" altLang="en-US"/>
              <a:pPr/>
              <a:t>‹#›</a:t>
            </a:fld>
            <a:endParaRPr lang="en-US" altLang="en-US"/>
          </a:p>
        </p:txBody>
      </p:sp>
    </p:spTree>
    <p:extLst>
      <p:ext uri="{BB962C8B-B14F-4D97-AF65-F5344CB8AC3E}">
        <p14:creationId xmlns:p14="http://schemas.microsoft.com/office/powerpoint/2010/main" val="600734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p:spPr>
        <p:txBody>
          <a:bodyPr rtlCol="0">
            <a:normAutofit/>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fld id="{83FA89E6-4A52-4E3B-A012-DA3A4445B813}" type="datetime1">
              <a:rPr lang="en-US" altLang="zh-TW" smtClean="0"/>
              <a:t>3/26/22</a:t>
            </a:fld>
            <a:endParaRPr lang="en-US" altLang="zh-TW"/>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ltLang="zh-TW"/>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E1849C4F-C5B0-4F4B-80ED-6B9218635EAE}" type="slidenum">
              <a:rPr lang="en-US" altLang="zh-TW"/>
              <a:pPr>
                <a:defRPr/>
              </a:pPr>
              <a:t>‹#›</a:t>
            </a:fld>
            <a:endParaRPr lang="en-US" altLang="zh-TW"/>
          </a:p>
        </p:txBody>
      </p:sp>
    </p:spTree>
    <p:extLst>
      <p:ext uri="{BB962C8B-B14F-4D97-AF65-F5344CB8AC3E}">
        <p14:creationId xmlns:p14="http://schemas.microsoft.com/office/powerpoint/2010/main" val="12920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0F6C407-46F7-4E9F-8594-D87941F39891}" type="datetime1">
              <a:rPr lang="en-US" altLang="en-US"/>
              <a:pPr/>
              <a:t>3/26/22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Calibri" charset="0"/>
                <a:ea typeface="ＭＳ Ｐゴシック" charset="0"/>
                <a:cs typeface="Arial" charset="0"/>
              </a:defRPr>
            </a:lvl1pPr>
          </a:lstStyle>
          <a:p>
            <a:pPr>
              <a:defRPr/>
            </a:pPr>
            <a:endParaRPr lang="en-US"/>
          </a:p>
        </p:txBody>
      </p:sp>
    </p:spTree>
    <p:extLst>
      <p:ext uri="{BB962C8B-B14F-4D97-AF65-F5344CB8AC3E}">
        <p14:creationId xmlns:p14="http://schemas.microsoft.com/office/powerpoint/2010/main" val="3678971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62FD1FA-65AA-445C-AA7B-BFF4C9163EC1}" type="datetime1">
              <a:rPr lang="en-US" altLang="en-US"/>
              <a:pPr/>
              <a:t>3/26/22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9F85241-AD93-4D11-B869-A81357F4446E}" type="slidenum">
              <a:rPr lang="en-US" altLang="en-US"/>
              <a:pPr/>
              <a:t>‹#›</a:t>
            </a:fld>
            <a:endParaRPr lang="en-US" altLang="en-US"/>
          </a:p>
        </p:txBody>
      </p:sp>
    </p:spTree>
    <p:extLst>
      <p:ext uri="{BB962C8B-B14F-4D97-AF65-F5344CB8AC3E}">
        <p14:creationId xmlns:p14="http://schemas.microsoft.com/office/powerpoint/2010/main" val="3551407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A7779C4D-242A-4AD5-A84E-850844D03605}" type="datetime1">
              <a:rPr lang="en-US" altLang="en-US"/>
              <a:pPr/>
              <a:t>3/26/22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E41C8D2-F8F6-4B2B-A187-F0CBC02CC647}" type="slidenum">
              <a:rPr lang="en-US" altLang="en-US"/>
              <a:pPr/>
              <a:t>‹#›</a:t>
            </a:fld>
            <a:endParaRPr lang="en-US" altLang="en-US"/>
          </a:p>
        </p:txBody>
      </p:sp>
    </p:spTree>
    <p:extLst>
      <p:ext uri="{BB962C8B-B14F-4D97-AF65-F5344CB8AC3E}">
        <p14:creationId xmlns:p14="http://schemas.microsoft.com/office/powerpoint/2010/main" val="369627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DCE8015-2F86-4238-BC6C-6A6F8123DBF6}" type="datetime1">
              <a:rPr lang="en-US" altLang="en-US"/>
              <a:pPr/>
              <a:t>3/26/22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4A73BFAE-E069-4F2A-BE68-2136378A81E7}" type="slidenum">
              <a:rPr lang="en-US" altLang="en-US"/>
              <a:pPr/>
              <a:t>‹#›</a:t>
            </a:fld>
            <a:endParaRPr lang="en-US" altLang="en-US"/>
          </a:p>
        </p:txBody>
      </p:sp>
    </p:spTree>
    <p:extLst>
      <p:ext uri="{BB962C8B-B14F-4D97-AF65-F5344CB8AC3E}">
        <p14:creationId xmlns:p14="http://schemas.microsoft.com/office/powerpoint/2010/main" val="222178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D390E0A-AA48-42A7-BDB1-A1CCEC62AA1A}" type="datetime1">
              <a:rPr lang="en-US" altLang="en-US"/>
              <a:pPr/>
              <a:t>3/26/22</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805C817-884A-49EE-9A07-65C9F1186CBF}" type="slidenum">
              <a:rPr lang="en-US" altLang="en-US"/>
              <a:pPr/>
              <a:t>‹#›</a:t>
            </a:fld>
            <a:endParaRPr lang="en-US" altLang="en-US"/>
          </a:p>
        </p:txBody>
      </p:sp>
    </p:spTree>
    <p:extLst>
      <p:ext uri="{BB962C8B-B14F-4D97-AF65-F5344CB8AC3E}">
        <p14:creationId xmlns:p14="http://schemas.microsoft.com/office/powerpoint/2010/main" val="32447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3C407F1-7367-4DAD-BE42-41C857E140EB}" type="datetime1">
              <a:rPr lang="en-US" altLang="en-US"/>
              <a:pPr/>
              <a:t>3/26/22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31452916-461A-44AE-9DD1-C66ABC85C921}" type="slidenum">
              <a:rPr lang="en-US" altLang="en-US"/>
              <a:pPr/>
              <a:t>‹#›</a:t>
            </a:fld>
            <a:endParaRPr lang="en-US" altLang="en-US"/>
          </a:p>
        </p:txBody>
      </p:sp>
    </p:spTree>
    <p:extLst>
      <p:ext uri="{BB962C8B-B14F-4D97-AF65-F5344CB8AC3E}">
        <p14:creationId xmlns:p14="http://schemas.microsoft.com/office/powerpoint/2010/main" val="75984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7845A069-C948-4FBC-A6D0-86BC28A3FF54}" type="datetime1">
              <a:rPr lang="en-US" altLang="en-US"/>
              <a:pPr/>
              <a:t>3/26/22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EE7E0CEF-0B58-4B25-AF45-EBA730572426}" type="slidenum">
              <a:rPr lang="en-US" altLang="en-US"/>
              <a:pPr/>
              <a:t>‹#›</a:t>
            </a:fld>
            <a:endParaRPr lang="en-US" altLang="en-US"/>
          </a:p>
        </p:txBody>
      </p:sp>
    </p:spTree>
    <p:extLst>
      <p:ext uri="{BB962C8B-B14F-4D97-AF65-F5344CB8AC3E}">
        <p14:creationId xmlns:p14="http://schemas.microsoft.com/office/powerpoint/2010/main" val="250774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9CF1AA1-DBB4-4595-A982-D2616A813359}" type="datetime1">
              <a:rPr lang="en-US" altLang="en-US"/>
              <a:pPr/>
              <a:t>3/26/22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54AAADE-C379-46E8-8098-FF92A5C12980}" type="slidenum">
              <a:rPr lang="en-US" altLang="en-US"/>
              <a:pPr/>
              <a:t>‹#›</a:t>
            </a:fld>
            <a:endParaRPr lang="en-US" altLang="en-US"/>
          </a:p>
        </p:txBody>
      </p:sp>
    </p:spTree>
    <p:extLst>
      <p:ext uri="{BB962C8B-B14F-4D97-AF65-F5344CB8AC3E}">
        <p14:creationId xmlns:p14="http://schemas.microsoft.com/office/powerpoint/2010/main" val="3614846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anose="020B0604020202020204" pitchFamily="34" charset="0"/>
              </a:defRPr>
            </a:lvl1pPr>
          </a:lstStyle>
          <a:p>
            <a:fld id="{461243DE-5A00-4B2E-8437-75B9DFF3825B}" type="datetime1">
              <a:rPr lang="en-US" altLang="en-US"/>
              <a:pPr/>
              <a:t>3/26/22</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anose="020B0604020202020204" pitchFamily="34" charset="0"/>
              </a:defRPr>
            </a:lvl1pPr>
          </a:lstStyle>
          <a:p>
            <a:fld id="{FF39E965-6B45-4E93-B9E2-08BCC460F49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iangzhang.28@cityu.edu.hk"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mailto:Liangzhang.28@cityu.edu.h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0.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File:Ubiquinol_semiphenoxide.p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en.wikipedia.org/wiki/File:P-Benzochinon.svg"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LQmTKxI4Wn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youtube.com/watch?v=PjdPTY1wHdQ&amp;t=91s" TargetMode="Externa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asoninggallery.com/images/products/Img17178.jpg"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473840CD-7FB9-4542-BA30-420816069F93}" type="slidenum">
              <a:rPr lang="en-US" altLang="en-US" sz="1200" smtClean="0">
                <a:solidFill>
                  <a:srgbClr val="898989"/>
                </a:solidFill>
              </a:rPr>
              <a:pPr eaLnBrk="1" hangingPunct="1"/>
              <a:t>1</a:t>
            </a:fld>
            <a:endParaRPr lang="en-US" altLang="en-US" sz="1200">
              <a:solidFill>
                <a:srgbClr val="898989"/>
              </a:solidFill>
            </a:endParaRPr>
          </a:p>
        </p:txBody>
      </p:sp>
      <p:sp>
        <p:nvSpPr>
          <p:cNvPr id="14338" name="TextBox 6"/>
          <p:cNvSpPr txBox="1">
            <a:spLocks noChangeArrowheads="1"/>
          </p:cNvSpPr>
          <p:nvPr/>
        </p:nvSpPr>
        <p:spPr bwMode="auto">
          <a:xfrm>
            <a:off x="936625" y="711200"/>
            <a:ext cx="7223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4800" b="1" dirty="0">
                <a:latin typeface="Helvetica" panose="020B0604020202020204" pitchFamily="34" charset="0"/>
              </a:rPr>
              <a:t>Glyoxylate Cycle</a:t>
            </a:r>
          </a:p>
        </p:txBody>
      </p:sp>
      <p:sp>
        <p:nvSpPr>
          <p:cNvPr id="14339" name="TextBox 7"/>
          <p:cNvSpPr txBox="1">
            <a:spLocks noChangeArrowheads="1"/>
          </p:cNvSpPr>
          <p:nvPr/>
        </p:nvSpPr>
        <p:spPr bwMode="auto">
          <a:xfrm>
            <a:off x="1643063" y="3538538"/>
            <a:ext cx="62309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600">
                <a:latin typeface="Helvetica" panose="020B0604020202020204" pitchFamily="34" charset="0"/>
              </a:rPr>
              <a:t>Liang Zhang</a:t>
            </a:r>
          </a:p>
          <a:p>
            <a:pPr algn="ctr" eaLnBrk="1" hangingPunct="1"/>
            <a:endParaRPr lang="en-US" altLang="en-US" sz="3600">
              <a:latin typeface="Helvetica" panose="020B0604020202020204" pitchFamily="34" charset="0"/>
            </a:endParaRPr>
          </a:p>
          <a:p>
            <a:pPr algn="ctr" eaLnBrk="1" hangingPunct="1"/>
            <a:r>
              <a:rPr lang="en-US" altLang="en-US">
                <a:latin typeface="Helvetica" panose="020B0604020202020204" pitchFamily="34" charset="0"/>
              </a:rPr>
              <a:t>BMS</a:t>
            </a:r>
          </a:p>
          <a:p>
            <a:pPr algn="ctr" eaLnBrk="1" hangingPunct="1"/>
            <a:r>
              <a:rPr lang="en-US" altLang="en-US">
                <a:latin typeface="Helvetica" panose="020B0604020202020204" pitchFamily="34" charset="0"/>
                <a:hlinkClick r:id="rId2"/>
              </a:rPr>
              <a:t>Liangzhang.28@cityu.edu.hk</a:t>
            </a:r>
            <a:endParaRPr lang="en-US" altLang="en-US">
              <a:latin typeface="Helvetica" panose="020B0604020202020204" pitchFamily="34" charset="0"/>
            </a:endParaRPr>
          </a:p>
          <a:p>
            <a:pPr algn="ctr" eaLnBrk="1" hangingPunct="1"/>
            <a:r>
              <a:rPr lang="en-US" altLang="en-US">
                <a:latin typeface="Helvetica" panose="020B0604020202020204" pitchFamily="34" charset="0"/>
              </a:rPr>
              <a:t>Tel: 3442-4495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473840CD-7FB9-4542-BA30-420816069F93}" type="slidenum">
              <a:rPr lang="en-US" altLang="en-US" sz="1200" smtClean="0">
                <a:solidFill>
                  <a:srgbClr val="898989"/>
                </a:solidFill>
              </a:rPr>
              <a:pPr eaLnBrk="1" hangingPunct="1"/>
              <a:t>10</a:t>
            </a:fld>
            <a:endParaRPr lang="en-US" altLang="en-US" sz="1200">
              <a:solidFill>
                <a:srgbClr val="898989"/>
              </a:solidFill>
            </a:endParaRPr>
          </a:p>
        </p:txBody>
      </p:sp>
      <p:sp>
        <p:nvSpPr>
          <p:cNvPr id="14338" name="TextBox 6"/>
          <p:cNvSpPr txBox="1">
            <a:spLocks noChangeArrowheads="1"/>
          </p:cNvSpPr>
          <p:nvPr/>
        </p:nvSpPr>
        <p:spPr bwMode="auto">
          <a:xfrm>
            <a:off x="936625" y="711200"/>
            <a:ext cx="72231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4800" b="1" dirty="0">
                <a:latin typeface="Helvetica" panose="020B0604020202020204" pitchFamily="34" charset="0"/>
              </a:rPr>
              <a:t>Oxidative Phosphorylation</a:t>
            </a:r>
          </a:p>
        </p:txBody>
      </p:sp>
      <p:sp>
        <p:nvSpPr>
          <p:cNvPr id="14339" name="TextBox 7"/>
          <p:cNvSpPr txBox="1">
            <a:spLocks noChangeArrowheads="1"/>
          </p:cNvSpPr>
          <p:nvPr/>
        </p:nvSpPr>
        <p:spPr bwMode="auto">
          <a:xfrm>
            <a:off x="1643063" y="3538538"/>
            <a:ext cx="62309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600">
                <a:latin typeface="Helvetica" panose="020B0604020202020204" pitchFamily="34" charset="0"/>
              </a:rPr>
              <a:t>Liang Zhang</a:t>
            </a:r>
          </a:p>
          <a:p>
            <a:pPr algn="ctr" eaLnBrk="1" hangingPunct="1"/>
            <a:endParaRPr lang="en-US" altLang="en-US" sz="3600">
              <a:latin typeface="Helvetica" panose="020B0604020202020204" pitchFamily="34" charset="0"/>
            </a:endParaRPr>
          </a:p>
          <a:p>
            <a:pPr algn="ctr" eaLnBrk="1" hangingPunct="1"/>
            <a:r>
              <a:rPr lang="en-US" altLang="en-US">
                <a:latin typeface="Helvetica" panose="020B0604020202020204" pitchFamily="34" charset="0"/>
              </a:rPr>
              <a:t>BMS</a:t>
            </a:r>
          </a:p>
          <a:p>
            <a:pPr algn="ctr" eaLnBrk="1" hangingPunct="1"/>
            <a:r>
              <a:rPr lang="en-US" altLang="en-US">
                <a:latin typeface="Helvetica" panose="020B0604020202020204" pitchFamily="34" charset="0"/>
                <a:hlinkClick r:id="rId2"/>
              </a:rPr>
              <a:t>Liangzhang.28@cityu.edu.hk</a:t>
            </a:r>
            <a:endParaRPr lang="en-US" altLang="en-US">
              <a:latin typeface="Helvetica" panose="020B0604020202020204" pitchFamily="34" charset="0"/>
            </a:endParaRPr>
          </a:p>
          <a:p>
            <a:pPr algn="ctr" eaLnBrk="1" hangingPunct="1"/>
            <a:r>
              <a:rPr lang="en-US" altLang="en-US">
                <a:latin typeface="Helvetica" panose="020B0604020202020204" pitchFamily="34" charset="0"/>
              </a:rPr>
              <a:t>Tel: 3442-4495</a:t>
            </a:r>
          </a:p>
        </p:txBody>
      </p:sp>
    </p:spTree>
    <p:extLst>
      <p:ext uri="{BB962C8B-B14F-4D97-AF65-F5344CB8AC3E}">
        <p14:creationId xmlns:p14="http://schemas.microsoft.com/office/powerpoint/2010/main" val="201323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0263" y="287338"/>
            <a:ext cx="7381875" cy="708025"/>
          </a:xfrm>
          <a:prstGeom prst="rect">
            <a:avLst/>
          </a:prstGeom>
          <a:noFill/>
        </p:spPr>
        <p:txBody>
          <a:bodyPr>
            <a:spAutoFit/>
          </a:bodyPr>
          <a:lstStyle/>
          <a:p>
            <a:pPr algn="ctr">
              <a:defRPr/>
            </a:pPr>
            <a:r>
              <a:rPr lang="en-US" sz="4000" b="1" dirty="0">
                <a:latin typeface="+mj-lt"/>
                <a:ea typeface="ＭＳ Ｐゴシック" charset="0"/>
                <a:cs typeface="Helvetica"/>
              </a:rPr>
              <a:t>Overview</a:t>
            </a:r>
          </a:p>
        </p:txBody>
      </p:sp>
      <p:sp>
        <p:nvSpPr>
          <p:cNvPr id="15362" name="TextBox 1"/>
          <p:cNvSpPr txBox="1">
            <a:spLocks noChangeArrowheads="1"/>
          </p:cNvSpPr>
          <p:nvPr/>
        </p:nvSpPr>
        <p:spPr bwMode="auto">
          <a:xfrm>
            <a:off x="2073275" y="2354263"/>
            <a:ext cx="1404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a:latin typeface="Helvetica" panose="020B0604020202020204" pitchFamily="34" charset="0"/>
              </a:rPr>
              <a:t>Glucose</a:t>
            </a:r>
          </a:p>
        </p:txBody>
      </p:sp>
      <p:sp>
        <p:nvSpPr>
          <p:cNvPr id="15363" name="Rectangle 4"/>
          <p:cNvSpPr>
            <a:spLocks noChangeArrowheads="1"/>
          </p:cNvSpPr>
          <p:nvPr/>
        </p:nvSpPr>
        <p:spPr bwMode="auto">
          <a:xfrm>
            <a:off x="1673225" y="1482725"/>
            <a:ext cx="2203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CA" altLang="en-US">
                <a:latin typeface="Helvetica" panose="020B0604020202020204" pitchFamily="34" charset="0"/>
              </a:rPr>
              <a:t>Carbohydrates </a:t>
            </a:r>
            <a:endParaRPr lang="en-US" altLang="en-US"/>
          </a:p>
        </p:txBody>
      </p:sp>
      <p:cxnSp>
        <p:nvCxnSpPr>
          <p:cNvPr id="11" name="Straight Arrow Connector 10"/>
          <p:cNvCxnSpPr>
            <a:cxnSpLocks noChangeShapeType="1"/>
            <a:stCxn id="15363" idx="2"/>
            <a:endCxn id="15362" idx="0"/>
          </p:cNvCxnSpPr>
          <p:nvPr/>
        </p:nvCxnSpPr>
        <p:spPr bwMode="auto">
          <a:xfrm>
            <a:off x="2774950" y="1944688"/>
            <a:ext cx="0" cy="4095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365" name="TextBox 20"/>
          <p:cNvSpPr txBox="1">
            <a:spLocks noChangeArrowheads="1"/>
          </p:cNvSpPr>
          <p:nvPr/>
        </p:nvSpPr>
        <p:spPr bwMode="auto">
          <a:xfrm>
            <a:off x="3173413" y="2268538"/>
            <a:ext cx="37528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000">
                <a:latin typeface="Helvetica" panose="020B0604020202020204" pitchFamily="34" charset="0"/>
              </a:rPr>
              <a:t>(and other six-carbon sugars, e.g. fructose, galactose)  </a:t>
            </a:r>
          </a:p>
        </p:txBody>
      </p:sp>
      <p:sp>
        <p:nvSpPr>
          <p:cNvPr id="15366" name="TextBox 23"/>
          <p:cNvSpPr txBox="1">
            <a:spLocks noChangeArrowheads="1"/>
          </p:cNvSpPr>
          <p:nvPr/>
        </p:nvSpPr>
        <p:spPr bwMode="auto">
          <a:xfrm>
            <a:off x="2073275" y="3624263"/>
            <a:ext cx="1404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a:latin typeface="Helvetica" panose="020B0604020202020204" pitchFamily="34" charset="0"/>
              </a:rPr>
              <a:t>Pyruvate</a:t>
            </a:r>
          </a:p>
        </p:txBody>
      </p:sp>
      <p:cxnSp>
        <p:nvCxnSpPr>
          <p:cNvPr id="14" name="Straight Arrow Connector 13"/>
          <p:cNvCxnSpPr>
            <a:cxnSpLocks noChangeShapeType="1"/>
          </p:cNvCxnSpPr>
          <p:nvPr/>
        </p:nvCxnSpPr>
        <p:spPr bwMode="auto">
          <a:xfrm>
            <a:off x="2946400" y="2827338"/>
            <a:ext cx="0" cy="89852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V="1">
            <a:off x="2641600" y="2811463"/>
            <a:ext cx="0" cy="896937"/>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369" name="TextBox 28"/>
          <p:cNvSpPr txBox="1">
            <a:spLocks noChangeArrowheads="1"/>
          </p:cNvSpPr>
          <p:nvPr/>
        </p:nvSpPr>
        <p:spPr bwMode="auto">
          <a:xfrm>
            <a:off x="2844800" y="3005138"/>
            <a:ext cx="192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u="sng">
                <a:latin typeface="Helvetica" panose="020B0604020202020204" pitchFamily="34" charset="0"/>
              </a:rPr>
              <a:t>Glycolysis</a:t>
            </a:r>
          </a:p>
        </p:txBody>
      </p:sp>
      <p:sp>
        <p:nvSpPr>
          <p:cNvPr id="15370" name="TextBox 30"/>
          <p:cNvSpPr txBox="1">
            <a:spLocks noChangeArrowheads="1"/>
          </p:cNvSpPr>
          <p:nvPr/>
        </p:nvSpPr>
        <p:spPr bwMode="auto">
          <a:xfrm>
            <a:off x="0" y="3005138"/>
            <a:ext cx="272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u="sng">
                <a:latin typeface="Helvetica" panose="020B0604020202020204" pitchFamily="34" charset="0"/>
              </a:rPr>
              <a:t>Gluconeogenesis</a:t>
            </a:r>
          </a:p>
        </p:txBody>
      </p:sp>
      <p:sp>
        <p:nvSpPr>
          <p:cNvPr id="18" name="Oval 17"/>
          <p:cNvSpPr>
            <a:spLocks noChangeArrowheads="1"/>
          </p:cNvSpPr>
          <p:nvPr/>
        </p:nvSpPr>
        <p:spPr bwMode="auto">
          <a:xfrm>
            <a:off x="2100263" y="4589463"/>
            <a:ext cx="1336675" cy="1354137"/>
          </a:xfrm>
          <a:prstGeom prst="ellipse">
            <a:avLst/>
          </a:prstGeom>
          <a:solidFill>
            <a:srgbClr val="FFFFFF"/>
          </a:solidFill>
          <a:ln w="25400">
            <a:solidFill>
              <a:srgbClr val="000000"/>
            </a:solidFill>
            <a:round/>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3" name="Isosceles Triangle 2"/>
          <p:cNvSpPr>
            <a:spLocks noChangeArrowheads="1"/>
          </p:cNvSpPr>
          <p:nvPr/>
        </p:nvSpPr>
        <p:spPr bwMode="auto">
          <a:xfrm rot="6809443">
            <a:off x="2924175" y="4559300"/>
            <a:ext cx="290513" cy="233363"/>
          </a:xfrm>
          <a:prstGeom prst="triangle">
            <a:avLst>
              <a:gd name="adj" fmla="val 50000"/>
            </a:avLst>
          </a:prstGeom>
          <a:solidFill>
            <a:schemeClr val="tx1"/>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15" name="Isosceles Triangle 14"/>
          <p:cNvSpPr>
            <a:spLocks noChangeArrowheads="1"/>
          </p:cNvSpPr>
          <p:nvPr/>
        </p:nvSpPr>
        <p:spPr bwMode="auto">
          <a:xfrm rot="6809443">
            <a:off x="2009776" y="5237162"/>
            <a:ext cx="290512" cy="233363"/>
          </a:xfrm>
          <a:prstGeom prst="triangle">
            <a:avLst>
              <a:gd name="adj" fmla="val 50000"/>
            </a:avLst>
          </a:prstGeom>
          <a:solidFill>
            <a:srgbClr val="000000"/>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cxnSp>
        <p:nvCxnSpPr>
          <p:cNvPr id="7" name="Curved Connector 6"/>
          <p:cNvCxnSpPr>
            <a:cxnSpLocks noChangeShapeType="1"/>
            <a:stCxn id="15366" idx="2"/>
            <a:endCxn id="3" idx="3"/>
          </p:cNvCxnSpPr>
          <p:nvPr/>
        </p:nvCxnSpPr>
        <p:spPr bwMode="auto">
          <a:xfrm rot="16200000" flipH="1">
            <a:off x="2596357" y="4263231"/>
            <a:ext cx="544512" cy="187325"/>
          </a:xfrm>
          <a:prstGeom prst="curvedConnector2">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375" name="TextBox 18"/>
          <p:cNvSpPr txBox="1">
            <a:spLocks noChangeArrowheads="1"/>
          </p:cNvSpPr>
          <p:nvPr/>
        </p:nvSpPr>
        <p:spPr bwMode="auto">
          <a:xfrm>
            <a:off x="576263" y="6273800"/>
            <a:ext cx="4402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b="1" u="sng">
                <a:solidFill>
                  <a:srgbClr val="FF0000"/>
                </a:solidFill>
                <a:latin typeface="Helvetica" panose="020B0604020202020204" pitchFamily="34" charset="0"/>
              </a:rPr>
              <a:t>Oxidative Phosphorylation </a:t>
            </a:r>
          </a:p>
        </p:txBody>
      </p:sp>
      <p:cxnSp>
        <p:nvCxnSpPr>
          <p:cNvPr id="13" name="Straight Arrow Connector 12"/>
          <p:cNvCxnSpPr>
            <a:cxnSpLocks noChangeShapeType="1"/>
            <a:stCxn id="18" idx="4"/>
            <a:endCxn id="15375" idx="0"/>
          </p:cNvCxnSpPr>
          <p:nvPr/>
        </p:nvCxnSpPr>
        <p:spPr bwMode="auto">
          <a:xfrm>
            <a:off x="2768600" y="5943600"/>
            <a:ext cx="7938" cy="33020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377" name="TextBox 22"/>
          <p:cNvSpPr txBox="1">
            <a:spLocks noChangeArrowheads="1"/>
          </p:cNvSpPr>
          <p:nvPr/>
        </p:nvSpPr>
        <p:spPr bwMode="auto">
          <a:xfrm>
            <a:off x="3233738" y="4800600"/>
            <a:ext cx="1924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u="sng">
                <a:latin typeface="Helvetica" panose="020B0604020202020204" pitchFamily="34" charset="0"/>
              </a:rPr>
              <a:t>Citric acid cycle</a:t>
            </a:r>
          </a:p>
        </p:txBody>
      </p:sp>
      <p:sp>
        <p:nvSpPr>
          <p:cNvPr id="15378" name="TextBox 24"/>
          <p:cNvSpPr txBox="1">
            <a:spLocks noChangeArrowheads="1"/>
          </p:cNvSpPr>
          <p:nvPr/>
        </p:nvSpPr>
        <p:spPr bwMode="auto">
          <a:xfrm>
            <a:off x="5713413" y="6265863"/>
            <a:ext cx="2127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a:latin typeface="Helvetica" panose="020B0604020202020204" pitchFamily="34" charset="0"/>
              </a:rPr>
              <a:t>CO</a:t>
            </a:r>
            <a:r>
              <a:rPr lang="en-US" altLang="en-US" sz="1600">
                <a:latin typeface="Helvetica" panose="020B0604020202020204" pitchFamily="34" charset="0"/>
              </a:rPr>
              <a:t>2</a:t>
            </a:r>
            <a:r>
              <a:rPr lang="en-US" altLang="en-US">
                <a:latin typeface="Helvetica" panose="020B0604020202020204" pitchFamily="34" charset="0"/>
              </a:rPr>
              <a:t> + H</a:t>
            </a:r>
            <a:r>
              <a:rPr lang="en-US" altLang="en-US" sz="1600">
                <a:latin typeface="Helvetica" panose="020B0604020202020204" pitchFamily="34" charset="0"/>
              </a:rPr>
              <a:t>2</a:t>
            </a:r>
            <a:r>
              <a:rPr lang="en-US" altLang="en-US">
                <a:latin typeface="Helvetica" panose="020B0604020202020204" pitchFamily="34" charset="0"/>
              </a:rPr>
              <a:t>O</a:t>
            </a:r>
          </a:p>
        </p:txBody>
      </p:sp>
      <p:cxnSp>
        <p:nvCxnSpPr>
          <p:cNvPr id="17" name="Straight Arrow Connector 16"/>
          <p:cNvCxnSpPr>
            <a:cxnSpLocks noChangeShapeType="1"/>
            <a:stCxn id="15375" idx="3"/>
            <a:endCxn id="15378" idx="1"/>
          </p:cNvCxnSpPr>
          <p:nvPr/>
        </p:nvCxnSpPr>
        <p:spPr bwMode="auto">
          <a:xfrm flipV="1">
            <a:off x="4978400" y="6496050"/>
            <a:ext cx="735013" cy="7938"/>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flipV="1">
            <a:off x="3436938" y="3887788"/>
            <a:ext cx="735012" cy="952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381" name="TextBox 25"/>
          <p:cNvSpPr txBox="1">
            <a:spLocks noChangeArrowheads="1"/>
          </p:cNvSpPr>
          <p:nvPr/>
        </p:nvSpPr>
        <p:spPr bwMode="auto">
          <a:xfrm>
            <a:off x="3995738" y="3614738"/>
            <a:ext cx="238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u="sng">
                <a:latin typeface="Helvetica" panose="020B0604020202020204" pitchFamily="34" charset="0"/>
              </a:rPr>
              <a:t>Fermentation</a:t>
            </a:r>
          </a:p>
        </p:txBody>
      </p:sp>
      <p:sp>
        <p:nvSpPr>
          <p:cNvPr id="15382" name="Rectangle 3"/>
          <p:cNvSpPr>
            <a:spLocks noChangeArrowheads="1"/>
          </p:cNvSpPr>
          <p:nvPr/>
        </p:nvSpPr>
        <p:spPr bwMode="auto">
          <a:xfrm>
            <a:off x="3533775" y="3498850"/>
            <a:ext cx="642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latin typeface="Helvetica" panose="020B0604020202020204" pitchFamily="34" charset="0"/>
              </a:rPr>
              <a:t>– O</a:t>
            </a:r>
            <a:r>
              <a:rPr lang="en-US" altLang="en-US" sz="1200">
                <a:latin typeface="Helvetica" panose="020B0604020202020204" pitchFamily="34" charset="0"/>
              </a:rPr>
              <a:t>2</a:t>
            </a:r>
            <a:endParaRPr lang="en-US" altLang="en-US" sz="1800"/>
          </a:p>
        </p:txBody>
      </p:sp>
      <p:sp>
        <p:nvSpPr>
          <p:cNvPr id="15383" name="Rectangle 27"/>
          <p:cNvSpPr>
            <a:spLocks noChangeArrowheads="1"/>
          </p:cNvSpPr>
          <p:nvPr/>
        </p:nvSpPr>
        <p:spPr bwMode="auto">
          <a:xfrm>
            <a:off x="2095500" y="417512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latin typeface="Helvetica" panose="020B0604020202020204" pitchFamily="34" charset="0"/>
              </a:rPr>
              <a:t>+ O</a:t>
            </a:r>
            <a:r>
              <a:rPr lang="en-US" altLang="en-US" sz="1200">
                <a:latin typeface="Helvetica" panose="020B0604020202020204" pitchFamily="34" charset="0"/>
              </a:rPr>
              <a:t>2</a:t>
            </a:r>
            <a:endParaRPr lang="en-US" altLang="en-US" sz="1800"/>
          </a:p>
        </p:txBody>
      </p:sp>
      <p:sp>
        <p:nvSpPr>
          <p:cNvPr id="8" name="Lightning Bolt 7"/>
          <p:cNvSpPr>
            <a:spLocks noChangeArrowheads="1"/>
          </p:cNvSpPr>
          <p:nvPr/>
        </p:nvSpPr>
        <p:spPr bwMode="auto">
          <a:xfrm>
            <a:off x="6926263" y="3911600"/>
            <a:ext cx="846137" cy="1117600"/>
          </a:xfrm>
          <a:prstGeom prst="lightningBolt">
            <a:avLst/>
          </a:prstGeom>
          <a:solidFill>
            <a:srgbClr val="FF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sz="1800">
              <a:solidFill>
                <a:srgbClr val="FFFFFF"/>
              </a:solidFill>
            </a:endParaRPr>
          </a:p>
        </p:txBody>
      </p:sp>
      <p:sp>
        <p:nvSpPr>
          <p:cNvPr id="15385" name="Rectangle 8"/>
          <p:cNvSpPr>
            <a:spLocks noChangeArrowheads="1"/>
          </p:cNvSpPr>
          <p:nvPr/>
        </p:nvSpPr>
        <p:spPr bwMode="auto">
          <a:xfrm>
            <a:off x="7727950" y="4210050"/>
            <a:ext cx="11731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000" b="1">
                <a:solidFill>
                  <a:srgbClr val="FF0000"/>
                </a:solidFill>
                <a:latin typeface="Helvetica" panose="020B0604020202020204" pitchFamily="34" charset="0"/>
              </a:rPr>
              <a:t>ATP</a:t>
            </a:r>
            <a:endParaRPr lang="en-US" altLang="en-US" sz="4000"/>
          </a:p>
        </p:txBody>
      </p:sp>
      <p:sp>
        <p:nvSpPr>
          <p:cNvPr id="1538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AB38259-B1E6-4C20-AA05-F08A92EDA89B}" type="slidenum">
              <a:rPr lang="en-US" altLang="en-US" sz="1200" smtClean="0">
                <a:solidFill>
                  <a:srgbClr val="898989"/>
                </a:solidFill>
              </a:rPr>
              <a:pPr eaLnBrk="1" hangingPunct="1"/>
              <a:t>11</a:t>
            </a:fld>
            <a:endParaRPr lang="en-US" altLang="en-US"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en-US" sz="3600" b="1"/>
              <a:t>Where does the energy come from?</a:t>
            </a:r>
          </a:p>
        </p:txBody>
      </p:sp>
      <p:sp>
        <p:nvSpPr>
          <p:cNvPr id="17410" name="Content Placeholder 2"/>
          <p:cNvSpPr>
            <a:spLocks noGrp="1"/>
          </p:cNvSpPr>
          <p:nvPr>
            <p:ph idx="1"/>
          </p:nvPr>
        </p:nvSpPr>
        <p:spPr>
          <a:xfrm>
            <a:off x="6294438" y="1676400"/>
            <a:ext cx="2544762" cy="4525963"/>
          </a:xfrm>
        </p:spPr>
        <p:txBody>
          <a:bodyPr/>
          <a:lstStyle/>
          <a:p>
            <a:pPr marL="180975" indent="-180975" eaLnBrk="1" hangingPunct="1"/>
            <a:r>
              <a:rPr lang="en-US" altLang="en-US" sz="1800"/>
              <a:t>Up to here, there are only 4 ATP molecules made per glucose molecule. </a:t>
            </a:r>
          </a:p>
          <a:p>
            <a:pPr marL="180975" indent="-180975" eaLnBrk="1" hangingPunct="1"/>
            <a:endParaRPr lang="en-US" altLang="en-US" sz="1800"/>
          </a:p>
          <a:p>
            <a:pPr marL="180975" indent="-180975" eaLnBrk="1" hangingPunct="1"/>
            <a:endParaRPr lang="en-US" altLang="en-US" sz="1800"/>
          </a:p>
          <a:p>
            <a:pPr marL="180975" indent="-180975" eaLnBrk="1" hangingPunct="1"/>
            <a:endParaRPr lang="en-US" altLang="en-US" sz="1800"/>
          </a:p>
          <a:p>
            <a:pPr marL="180975" indent="-180975" eaLnBrk="1" hangingPunct="1"/>
            <a:r>
              <a:rPr lang="en-US" altLang="en-US" sz="1800"/>
              <a:t>But there are 12 NADH/FADH created that can generate more ATP molecules by another process called oxidative phosphorylation.</a:t>
            </a:r>
          </a:p>
        </p:txBody>
      </p:sp>
      <p:pic>
        <p:nvPicPr>
          <p:cNvPr id="17411" name="Picture 3" descr="figure 16-02"/>
          <p:cNvPicPr>
            <a:picLocks noChangeAspect="1" noChangeArrowheads="1"/>
          </p:cNvPicPr>
          <p:nvPr/>
        </p:nvPicPr>
        <p:blipFill>
          <a:blip r:embed="rId2">
            <a:extLst>
              <a:ext uri="{28A0092B-C50C-407E-A947-70E740481C1C}">
                <a14:useLocalDpi xmlns:a14="http://schemas.microsoft.com/office/drawing/2010/main" val="0"/>
              </a:ext>
            </a:extLst>
          </a:blip>
          <a:srcRect b="7002"/>
          <a:stretch>
            <a:fillRect/>
          </a:stretch>
        </p:blipFill>
        <p:spPr bwMode="auto">
          <a:xfrm>
            <a:off x="250825" y="1409700"/>
            <a:ext cx="2979738"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 descr="figure 17-02"/>
          <p:cNvPicPr>
            <a:picLocks noChangeAspect="1" noChangeArrowheads="1"/>
          </p:cNvPicPr>
          <p:nvPr/>
        </p:nvPicPr>
        <p:blipFill>
          <a:blip r:embed="rId3">
            <a:extLst>
              <a:ext uri="{28A0092B-C50C-407E-A947-70E740481C1C}">
                <a14:useLocalDpi xmlns:a14="http://schemas.microsoft.com/office/drawing/2010/main" val="0"/>
              </a:ext>
            </a:extLst>
          </a:blip>
          <a:srcRect b="7079"/>
          <a:stretch>
            <a:fillRect/>
          </a:stretch>
        </p:blipFill>
        <p:spPr bwMode="auto">
          <a:xfrm>
            <a:off x="3344863" y="4106863"/>
            <a:ext cx="28289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0" descr="unnumbered figure pg 386a"/>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7021"/>
          <a:stretch>
            <a:fillRect/>
          </a:stretch>
        </p:blipFill>
        <p:spPr bwMode="auto">
          <a:xfrm>
            <a:off x="3246438" y="2117725"/>
            <a:ext cx="30035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rot="5400000">
            <a:off x="4653757" y="3198018"/>
            <a:ext cx="952500" cy="6969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1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29950A9E-572D-4698-96F0-F1C8FBB4368A}" type="slidenum">
              <a:rPr lang="en-US" altLang="en-US" sz="1200" smtClean="0">
                <a:solidFill>
                  <a:srgbClr val="898989"/>
                </a:solidFill>
              </a:rPr>
              <a:pPr eaLnBrk="1" hangingPunct="1"/>
              <a:t>12</a:t>
            </a:fld>
            <a:endParaRPr lang="en-US" altLang="en-US"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tLang="en-US" sz="3600" b="1"/>
              <a:t>Oxidative phosphorylation</a:t>
            </a:r>
          </a:p>
        </p:txBody>
      </p:sp>
      <p:sp>
        <p:nvSpPr>
          <p:cNvPr id="3" name="Content Placeholder 2"/>
          <p:cNvSpPr>
            <a:spLocks noGrp="1"/>
          </p:cNvSpPr>
          <p:nvPr>
            <p:ph idx="1"/>
          </p:nvPr>
        </p:nvSpPr>
        <p:spPr>
          <a:xfrm>
            <a:off x="488950" y="1371600"/>
            <a:ext cx="5148263" cy="5486400"/>
          </a:xfrm>
        </p:spPr>
        <p:txBody>
          <a:bodyPr rtlCol="0">
            <a:normAutofit fontScale="70000" lnSpcReduction="20000"/>
          </a:bodyPr>
          <a:lstStyle/>
          <a:p>
            <a:pPr marL="266700" indent="-266700" eaLnBrk="1" fontAlgn="auto" hangingPunct="1">
              <a:lnSpc>
                <a:spcPct val="120000"/>
              </a:lnSpc>
              <a:spcBef>
                <a:spcPts val="0"/>
              </a:spcBef>
              <a:spcAft>
                <a:spcPts val="1200"/>
              </a:spcAft>
              <a:buFont typeface="Wingdings" panose="05000000000000000000" pitchFamily="2" charset="2"/>
              <a:buChar char="q"/>
              <a:defRPr/>
            </a:pPr>
            <a:r>
              <a:rPr lang="en-US" dirty="0">
                <a:ea typeface="ＭＳ Ｐゴシック" charset="0"/>
              </a:rPr>
              <a:t>Oxidative phosphorylation is the culmination of energy-yielding metabolism in aerobic organisms.</a:t>
            </a:r>
            <a:endParaRPr lang="en-US" dirty="0">
              <a:ea typeface="+mn-ea"/>
              <a:cs typeface="+mn-cs"/>
            </a:endParaRPr>
          </a:p>
          <a:p>
            <a:pPr marL="266700" indent="-266700" eaLnBrk="1" fontAlgn="auto" hangingPunct="1">
              <a:lnSpc>
                <a:spcPct val="120000"/>
              </a:lnSpc>
              <a:spcBef>
                <a:spcPts val="0"/>
              </a:spcBef>
              <a:spcAft>
                <a:spcPts val="1200"/>
              </a:spcAft>
              <a:buFont typeface="Wingdings" panose="05000000000000000000" pitchFamily="2" charset="2"/>
              <a:buChar char="q"/>
              <a:defRPr/>
            </a:pPr>
            <a:r>
              <a:rPr lang="en-US" dirty="0">
                <a:ea typeface="+mn-ea"/>
                <a:cs typeface="+mn-cs"/>
              </a:rPr>
              <a:t>Technically, oxidative phosphorylation contains two processes: </a:t>
            </a:r>
            <a:r>
              <a:rPr lang="en-US" dirty="0">
                <a:solidFill>
                  <a:srgbClr val="FF0000"/>
                </a:solidFill>
                <a:ea typeface="+mn-ea"/>
                <a:cs typeface="+mn-cs"/>
              </a:rPr>
              <a:t>the enzymatic phosphorylation of ADP to ATP</a:t>
            </a:r>
            <a:r>
              <a:rPr lang="en-US" dirty="0">
                <a:ea typeface="+mn-ea"/>
                <a:cs typeface="+mn-cs"/>
              </a:rPr>
              <a:t> </a:t>
            </a:r>
            <a:r>
              <a:rPr lang="en-US" u="sng" dirty="0">
                <a:ea typeface="+mn-ea"/>
                <a:cs typeface="+mn-cs"/>
              </a:rPr>
              <a:t>coupled to </a:t>
            </a:r>
            <a:r>
              <a:rPr lang="en-US" dirty="0">
                <a:solidFill>
                  <a:srgbClr val="0000FF"/>
                </a:solidFill>
                <a:ea typeface="+mn-ea"/>
                <a:cs typeface="+mn-cs"/>
              </a:rPr>
              <a:t>electron transfer from a substrate to molecular oxygen.</a:t>
            </a:r>
          </a:p>
          <a:p>
            <a:pPr marL="266700" indent="-266700" eaLnBrk="1" fontAlgn="auto" hangingPunct="1">
              <a:lnSpc>
                <a:spcPct val="120000"/>
              </a:lnSpc>
              <a:spcBef>
                <a:spcPts val="0"/>
              </a:spcBef>
              <a:spcAft>
                <a:spcPts val="1200"/>
              </a:spcAft>
              <a:buFont typeface="Wingdings" panose="05000000000000000000" pitchFamily="2" charset="2"/>
              <a:buChar char="q"/>
              <a:defRPr/>
            </a:pPr>
            <a:r>
              <a:rPr lang="en-US" dirty="0">
                <a:ea typeface="+mn-ea"/>
                <a:cs typeface="+mn-cs"/>
              </a:rPr>
              <a:t>In eukaryotes, oxidative phosphorylation occurs </a:t>
            </a:r>
            <a:r>
              <a:rPr lang="en-US" b="1" dirty="0">
                <a:ea typeface="+mn-ea"/>
                <a:cs typeface="+mn-cs"/>
              </a:rPr>
              <a:t>in the mitochondria</a:t>
            </a:r>
            <a:r>
              <a:rPr lang="en-US" dirty="0">
                <a:ea typeface="+mn-ea"/>
                <a:cs typeface="+mn-cs"/>
              </a:rPr>
              <a:t>. </a:t>
            </a:r>
          </a:p>
          <a:p>
            <a:pPr marL="266700" indent="-266700" eaLnBrk="1" fontAlgn="auto" hangingPunct="1">
              <a:lnSpc>
                <a:spcPct val="120000"/>
              </a:lnSpc>
              <a:spcBef>
                <a:spcPts val="0"/>
              </a:spcBef>
              <a:spcAft>
                <a:spcPts val="1200"/>
              </a:spcAft>
              <a:buFont typeface="Wingdings" panose="05000000000000000000" pitchFamily="2" charset="2"/>
              <a:buChar char="q"/>
              <a:defRPr/>
            </a:pPr>
            <a:r>
              <a:rPr lang="en-US" dirty="0">
                <a:ea typeface="+mn-ea"/>
                <a:cs typeface="+mn-cs"/>
              </a:rPr>
              <a:t>Oxidative phosphorylation reduces oxygen to water by the electrons from NADH and FADH2.</a:t>
            </a:r>
          </a:p>
        </p:txBody>
      </p:sp>
      <p:pic>
        <p:nvPicPr>
          <p:cNvPr id="19459" name="Picture 2" descr="figure-19-01.jpg                                               00002B9CArt                            BB1CF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325" y="1204913"/>
            <a:ext cx="3192463" cy="55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AE59809A-3181-4822-94DD-8D0543A73C4F}" type="slidenum">
              <a:rPr lang="en-US" altLang="en-US" sz="1200" smtClean="0">
                <a:solidFill>
                  <a:srgbClr val="898989"/>
                </a:solidFill>
              </a:rPr>
              <a:pPr eaLnBrk="1" hangingPunct="1"/>
              <a:t>13</a:t>
            </a:fld>
            <a:endParaRPr lang="en-US" altLang="en-US"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457200" y="188913"/>
            <a:ext cx="8229600" cy="777875"/>
          </a:xfrm>
        </p:spPr>
        <p:txBody>
          <a:bodyPr/>
          <a:lstStyle/>
          <a:p>
            <a:pPr eaLnBrk="1" hangingPunct="1"/>
            <a:r>
              <a:rPr lang="en-US" altLang="en-US" sz="3600" b="1"/>
              <a:t>Oxidative phosphorylation</a:t>
            </a:r>
          </a:p>
        </p:txBody>
      </p:sp>
      <p:sp>
        <p:nvSpPr>
          <p:cNvPr id="26626" name="Text Box 4"/>
          <p:cNvSpPr txBox="1">
            <a:spLocks noChangeArrowheads="1"/>
          </p:cNvSpPr>
          <p:nvPr/>
        </p:nvSpPr>
        <p:spPr bwMode="auto">
          <a:xfrm>
            <a:off x="519113" y="1082675"/>
            <a:ext cx="80137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en-US" b="1" i="1" dirty="0">
                <a:solidFill>
                  <a:srgbClr val="FF0000"/>
                </a:solidFill>
              </a:rPr>
              <a:t>Oxidative phosphorylation</a:t>
            </a:r>
            <a:r>
              <a:rPr lang="en-US" altLang="en-US" b="1" dirty="0">
                <a:solidFill>
                  <a:srgbClr val="FF0000"/>
                </a:solidFill>
              </a:rPr>
              <a:t> </a:t>
            </a:r>
            <a:r>
              <a:rPr lang="en-US" altLang="en-US" dirty="0">
                <a:solidFill>
                  <a:srgbClr val="FF0000"/>
                </a:solidFill>
              </a:rPr>
              <a:t>is the process in which ATP formation is coupled to the transfer of electrons from NADH or FADH</a:t>
            </a:r>
            <a:r>
              <a:rPr lang="en-US" altLang="en-US" baseline="-25000" dirty="0">
                <a:solidFill>
                  <a:srgbClr val="FF0000"/>
                </a:solidFill>
              </a:rPr>
              <a:t>2</a:t>
            </a:r>
            <a:r>
              <a:rPr lang="en-US" altLang="en-US" dirty="0">
                <a:solidFill>
                  <a:srgbClr val="FF0000"/>
                </a:solidFill>
              </a:rPr>
              <a:t> to O</a:t>
            </a:r>
            <a:r>
              <a:rPr lang="en-US" altLang="en-US" baseline="-25000" dirty="0">
                <a:solidFill>
                  <a:srgbClr val="FF0000"/>
                </a:solidFill>
              </a:rPr>
              <a:t>2</a:t>
            </a:r>
            <a:r>
              <a:rPr lang="en-US" altLang="en-US" dirty="0">
                <a:solidFill>
                  <a:srgbClr val="FF0000"/>
                </a:solidFill>
              </a:rPr>
              <a:t> by a series of electron carriers. And the coupling mechanism is creating a proton gradient.</a:t>
            </a:r>
          </a:p>
          <a:p>
            <a:pPr algn="just" eaLnBrk="1" hangingPunct="1"/>
            <a:endParaRPr lang="en-US" altLang="en-US" dirty="0"/>
          </a:p>
          <a:p>
            <a:pPr algn="just" eaLnBrk="1" hangingPunct="1"/>
            <a:endParaRPr lang="en-US" altLang="en-US" dirty="0"/>
          </a:p>
        </p:txBody>
      </p:sp>
      <p:sp>
        <p:nvSpPr>
          <p:cNvPr id="2662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872DAD2B-3616-4BBB-90F9-9EC80FB958BA}" type="slidenum">
              <a:rPr lang="en-US" altLang="en-US" sz="1200" smtClean="0">
                <a:solidFill>
                  <a:srgbClr val="898989"/>
                </a:solidFill>
              </a:rPr>
              <a:pPr eaLnBrk="1" hangingPunct="1"/>
              <a:t>14</a:t>
            </a:fld>
            <a:endParaRPr lang="en-US" altLang="en-US" sz="1200">
              <a:solidFill>
                <a:srgbClr val="898989"/>
              </a:solidFill>
            </a:endParaRPr>
          </a:p>
        </p:txBody>
      </p:sp>
      <p:pic>
        <p:nvPicPr>
          <p:cNvPr id="26628" name="Picture 10" descr="figure 14-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4026"/>
          <a:stretch>
            <a:fillRect/>
          </a:stretch>
        </p:blipFill>
        <p:spPr bwMode="auto">
          <a:xfrm>
            <a:off x="487363" y="3033713"/>
            <a:ext cx="7885112"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457200" y="188913"/>
            <a:ext cx="8229600" cy="1143000"/>
          </a:xfrm>
        </p:spPr>
        <p:txBody>
          <a:bodyPr/>
          <a:lstStyle/>
          <a:p>
            <a:pPr eaLnBrk="1" hangingPunct="1"/>
            <a:r>
              <a:rPr lang="en-US" altLang="en-US" sz="3600" b="1">
                <a:solidFill>
                  <a:srgbClr val="FF0000"/>
                </a:solidFill>
              </a:rPr>
              <a:t>Oxidative phosphorylation </a:t>
            </a:r>
            <a:r>
              <a:rPr lang="en-US" altLang="en-US" sz="3600" b="1"/>
              <a:t>depends on </a:t>
            </a:r>
            <a:br>
              <a:rPr lang="en-US" altLang="en-US" sz="3600" b="1"/>
            </a:br>
            <a:r>
              <a:rPr lang="en-US" altLang="en-US" sz="3600" b="1"/>
              <a:t>electron transfer</a:t>
            </a:r>
          </a:p>
        </p:txBody>
      </p:sp>
      <p:pic>
        <p:nvPicPr>
          <p:cNvPr id="28674" name="Picture 5" descr="figure 14-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4026"/>
          <a:stretch>
            <a:fillRect/>
          </a:stretch>
        </p:blipFill>
        <p:spPr bwMode="auto">
          <a:xfrm>
            <a:off x="1258888" y="2349500"/>
            <a:ext cx="64087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6"/>
          <p:cNvSpPr>
            <a:spLocks noChangeArrowheads="1"/>
          </p:cNvSpPr>
          <p:nvPr/>
        </p:nvSpPr>
        <p:spPr bwMode="auto">
          <a:xfrm>
            <a:off x="376238" y="1433513"/>
            <a:ext cx="8443912"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800">
                <a:ea typeface="PMingLiU" panose="02020500000000000000" pitchFamily="18" charset="-120"/>
              </a:rPr>
              <a:t>The highly energetically favorable reduction of molecular oxygen by NADH and FADH</a:t>
            </a:r>
            <a:r>
              <a:rPr lang="en-US" altLang="zh-TW" sz="1800" baseline="-25000">
                <a:ea typeface="PMingLiU" panose="02020500000000000000" pitchFamily="18" charset="-120"/>
              </a:rPr>
              <a:t>2</a:t>
            </a:r>
            <a:r>
              <a:rPr lang="en-US" altLang="zh-TW" sz="1800">
                <a:ea typeface="PMingLiU" panose="02020500000000000000" pitchFamily="18" charset="-120"/>
              </a:rPr>
              <a:t> occurs in a number of electron-transfer reactions, taking place in a set of membrane proteins known as the </a:t>
            </a:r>
            <a:r>
              <a:rPr lang="en-US" altLang="zh-TW" sz="1800" b="1" i="1">
                <a:solidFill>
                  <a:srgbClr val="FF0000"/>
                </a:solidFill>
                <a:ea typeface="PMingLiU" panose="02020500000000000000" pitchFamily="18" charset="-120"/>
              </a:rPr>
              <a:t>electron-transport chain</a:t>
            </a:r>
            <a:r>
              <a:rPr lang="en-US" altLang="zh-TW" sz="1800" i="1">
                <a:ea typeface="PMingLiU" panose="02020500000000000000" pitchFamily="18" charset="-120"/>
              </a:rPr>
              <a:t>.</a:t>
            </a: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endParaRPr lang="en-US" altLang="zh-TW" sz="1800" i="1">
              <a:ea typeface="PMingLiU" panose="02020500000000000000" pitchFamily="18" charset="-120"/>
            </a:endParaRPr>
          </a:p>
          <a:p>
            <a:pPr algn="just" eaLnBrk="1" hangingPunct="1"/>
            <a:r>
              <a:rPr lang="en-US" altLang="en-US" sz="1600">
                <a:ea typeface="PMingLiU" panose="02020500000000000000" pitchFamily="18" charset="-120"/>
              </a:rPr>
              <a:t>Mechanistically, the flow of electrons from NADH or FADH</a:t>
            </a:r>
            <a:r>
              <a:rPr lang="en-US" altLang="en-US" sz="1600" baseline="-25000">
                <a:ea typeface="PMingLiU" panose="02020500000000000000" pitchFamily="18" charset="-120"/>
              </a:rPr>
              <a:t>2</a:t>
            </a:r>
            <a:r>
              <a:rPr lang="en-US" altLang="en-US" sz="1600">
                <a:ea typeface="PMingLiU" panose="02020500000000000000" pitchFamily="18" charset="-120"/>
              </a:rPr>
              <a:t> to O</a:t>
            </a:r>
            <a:r>
              <a:rPr lang="en-US" altLang="en-US" sz="1600" baseline="-25000">
                <a:ea typeface="PMingLiU" panose="02020500000000000000" pitchFamily="18" charset="-120"/>
              </a:rPr>
              <a:t>2</a:t>
            </a:r>
            <a:r>
              <a:rPr lang="en-US" altLang="en-US" sz="1600">
                <a:ea typeface="PMingLiU" panose="02020500000000000000" pitchFamily="18" charset="-120"/>
              </a:rPr>
              <a:t> through protein complexes located in the mitochondrial inner membrane </a:t>
            </a:r>
            <a:r>
              <a:rPr lang="en-US" altLang="en-US" sz="1600" b="1">
                <a:ea typeface="PMingLiU" panose="02020500000000000000" pitchFamily="18" charset="-120"/>
              </a:rPr>
              <a:t>leads to the pumping of protons out of the mitochondrial matrix. </a:t>
            </a:r>
            <a:r>
              <a:rPr lang="en-US" altLang="en-US" sz="1600">
                <a:ea typeface="PMingLiU" panose="02020500000000000000" pitchFamily="18" charset="-120"/>
              </a:rPr>
              <a:t>The resulting uneven distribution of protons generates </a:t>
            </a:r>
            <a:r>
              <a:rPr lang="en-US" altLang="en-US" sz="1600" b="1">
                <a:solidFill>
                  <a:srgbClr val="000000"/>
                </a:solidFill>
                <a:ea typeface="PMingLiU" panose="02020500000000000000" pitchFamily="18" charset="-120"/>
              </a:rPr>
              <a:t>a pH gradient and a transmembrane electrical potential</a:t>
            </a:r>
            <a:r>
              <a:rPr lang="en-US" altLang="en-US" sz="1600">
                <a:ea typeface="PMingLiU" panose="02020500000000000000" pitchFamily="18" charset="-120"/>
              </a:rPr>
              <a:t> that creates a </a:t>
            </a:r>
            <a:r>
              <a:rPr lang="en-US" altLang="en-US" sz="1600" i="1">
                <a:solidFill>
                  <a:srgbClr val="FF0000"/>
                </a:solidFill>
                <a:ea typeface="PMingLiU" panose="02020500000000000000" pitchFamily="18" charset="-120"/>
              </a:rPr>
              <a:t>proton-motive force</a:t>
            </a:r>
            <a:r>
              <a:rPr lang="en-US" altLang="en-US" sz="1600">
                <a:ea typeface="PMingLiU" panose="02020500000000000000" pitchFamily="18" charset="-120"/>
              </a:rPr>
              <a:t>. ATP is synthesized when protons flow back to the mitochondrial matrix through an enzyme complex. Thus, </a:t>
            </a:r>
            <a:r>
              <a:rPr lang="en-US" altLang="en-US" sz="1600" i="1">
                <a:solidFill>
                  <a:srgbClr val="FF0000"/>
                </a:solidFill>
                <a:ea typeface="PMingLiU" panose="02020500000000000000" pitchFamily="18" charset="-120"/>
              </a:rPr>
              <a:t>the oxidation of fuels and the phosphorylation of ADP are coupled by a proton gradient across the inner mitochondrial membrane</a:t>
            </a:r>
            <a:r>
              <a:rPr lang="en-US" altLang="en-US" sz="1600">
                <a:ea typeface="PMingLiU" panose="02020500000000000000" pitchFamily="18" charset="-120"/>
              </a:rPr>
              <a:t>.</a:t>
            </a:r>
            <a:endParaRPr lang="en-US" altLang="zh-TW" sz="1800" i="1">
              <a:ea typeface="PMingLiU" panose="02020500000000000000" pitchFamily="18" charset="-120"/>
            </a:endParaRPr>
          </a:p>
        </p:txBody>
      </p:sp>
      <p:sp>
        <p:nvSpPr>
          <p:cNvPr id="2867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3375098F-C1B0-4561-85A3-0405D521B388}" type="slidenum">
              <a:rPr lang="en-US" altLang="en-US" sz="1200" smtClean="0">
                <a:solidFill>
                  <a:srgbClr val="898989"/>
                </a:solidFill>
              </a:rPr>
              <a:pPr eaLnBrk="1" hangingPunct="1"/>
              <a:t>15</a:t>
            </a:fld>
            <a:endParaRPr lang="en-US" altLang="en-US" sz="12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7BF8535-1EB8-4190-A0A9-5D76DE7B30D9}" type="slidenum">
              <a:rPr lang="en-US" smtClean="0"/>
              <a:pPr>
                <a:defRPr/>
              </a:pPr>
              <a:t>16</a:t>
            </a:fld>
            <a:endParaRPr lang="en-US"/>
          </a:p>
        </p:txBody>
      </p:sp>
      <p:sp>
        <p:nvSpPr>
          <p:cNvPr id="6" name="TextBox 5"/>
          <p:cNvSpPr txBox="1"/>
          <p:nvPr/>
        </p:nvSpPr>
        <p:spPr>
          <a:xfrm>
            <a:off x="478975" y="287866"/>
            <a:ext cx="6231467" cy="707886"/>
          </a:xfrm>
          <a:prstGeom prst="rect">
            <a:avLst/>
          </a:prstGeom>
          <a:noFill/>
        </p:spPr>
        <p:txBody>
          <a:bodyPr wrap="square" rtlCol="0">
            <a:spAutoFit/>
          </a:bodyPr>
          <a:lstStyle/>
          <a:p>
            <a:r>
              <a:rPr lang="en-US" sz="4000" b="1" dirty="0">
                <a:latin typeface="+mj-lt"/>
                <a:cs typeface="Helvetica"/>
              </a:rPr>
              <a:t>Summary of objectives</a:t>
            </a:r>
          </a:p>
        </p:txBody>
      </p:sp>
      <p:sp>
        <p:nvSpPr>
          <p:cNvPr id="5" name="TextBox 4"/>
          <p:cNvSpPr txBox="1"/>
          <p:nvPr/>
        </p:nvSpPr>
        <p:spPr>
          <a:xfrm>
            <a:off x="602167" y="1659468"/>
            <a:ext cx="7729036" cy="2308324"/>
          </a:xfrm>
          <a:prstGeom prst="rect">
            <a:avLst/>
          </a:prstGeom>
          <a:noFill/>
        </p:spPr>
        <p:txBody>
          <a:bodyPr wrap="square" rtlCol="0">
            <a:spAutoFit/>
          </a:bodyPr>
          <a:lstStyle/>
          <a:p>
            <a:pPr marL="342891" indent="-342891">
              <a:buFont typeface="Arial"/>
              <a:buChar char="•"/>
            </a:pPr>
            <a:r>
              <a:rPr lang="en-CA" dirty="0">
                <a:latin typeface="Helvetica"/>
                <a:cs typeface="Helvetica"/>
              </a:rPr>
              <a:t>Oxidative phosphorylation occurs in the mitochondria.</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Oxidative phosphorylation includes the enzymatic phosphorylation of ADP to ATP coupled to electron transfer from a substrate to molecular oxygen.</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Electron transfer takes place through several membrane complexes and create a gradient of protons.</a:t>
            </a:r>
          </a:p>
        </p:txBody>
      </p:sp>
      <p:sp>
        <p:nvSpPr>
          <p:cNvPr id="2" name="Footer Placeholder 1">
            <a:extLst>
              <a:ext uri="{FF2B5EF4-FFF2-40B4-BE49-F238E27FC236}">
                <a16:creationId xmlns:a16="http://schemas.microsoft.com/office/drawing/2014/main" id="{DBC9B10D-32C9-4F42-AEB1-F6EDA9E51418}"/>
              </a:ext>
            </a:extLst>
          </p:cNvPr>
          <p:cNvSpPr>
            <a:spLocks noGrp="1"/>
          </p:cNvSpPr>
          <p:nvPr>
            <p:ph type="ftr" sz="quarter" idx="11"/>
          </p:nvPr>
        </p:nvSpPr>
        <p:spPr/>
        <p:txBody>
          <a:bodyPr/>
          <a:lstStyle/>
          <a:p>
            <a:pPr>
              <a:defRPr/>
            </a:pPr>
            <a:r>
              <a:rPr lang="en-US"/>
              <a:t>BMS2004</a:t>
            </a:r>
          </a:p>
        </p:txBody>
      </p:sp>
    </p:spTree>
    <p:extLst>
      <p:ext uri="{BB962C8B-B14F-4D97-AF65-F5344CB8AC3E}">
        <p14:creationId xmlns:p14="http://schemas.microsoft.com/office/powerpoint/2010/main" val="232938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eaLnBrk="1" hangingPunct="1"/>
            <a:r>
              <a:rPr lang="en-US" altLang="en-US" sz="3600" b="1"/>
              <a:t>Electron carriers in mitochondria</a:t>
            </a:r>
          </a:p>
        </p:txBody>
      </p:sp>
      <p:sp>
        <p:nvSpPr>
          <p:cNvPr id="38914" name="Content Placeholder 2"/>
          <p:cNvSpPr>
            <a:spLocks noGrp="1"/>
          </p:cNvSpPr>
          <p:nvPr>
            <p:ph idx="1"/>
          </p:nvPr>
        </p:nvSpPr>
        <p:spPr>
          <a:xfrm>
            <a:off x="885825" y="1600200"/>
            <a:ext cx="7800975" cy="4525963"/>
          </a:xfrm>
        </p:spPr>
        <p:txBody>
          <a:bodyPr/>
          <a:lstStyle/>
          <a:p>
            <a:pPr eaLnBrk="1" hangingPunct="1"/>
            <a:r>
              <a:rPr lang="en-US" altLang="en-US"/>
              <a:t>Flavin mononucleotide (FMN)</a:t>
            </a:r>
          </a:p>
          <a:p>
            <a:pPr eaLnBrk="1" hangingPunct="1"/>
            <a:r>
              <a:rPr lang="en-US" altLang="en-US"/>
              <a:t>Iron-sulfur proteins</a:t>
            </a:r>
          </a:p>
          <a:p>
            <a:pPr eaLnBrk="1" hangingPunct="1"/>
            <a:r>
              <a:rPr lang="en-US" altLang="en-US"/>
              <a:t>Ubiquinone</a:t>
            </a:r>
          </a:p>
          <a:p>
            <a:pPr eaLnBrk="1" hangingPunct="1"/>
            <a:r>
              <a:rPr lang="en-US" altLang="en-US"/>
              <a:t>Cytochromes</a:t>
            </a:r>
          </a:p>
          <a:p>
            <a:pPr eaLnBrk="1" hangingPunct="1"/>
            <a:endParaRPr lang="en-US" altLang="en-US"/>
          </a:p>
        </p:txBody>
      </p:sp>
      <p:sp>
        <p:nvSpPr>
          <p:cNvPr id="3891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59FAE6AE-B140-4A88-BE3D-8BFAC011E0D5}" type="slidenum">
              <a:rPr lang="en-US" altLang="en-US" sz="1200" smtClean="0">
                <a:solidFill>
                  <a:srgbClr val="898989"/>
                </a:solidFill>
              </a:rPr>
              <a:pPr eaLnBrk="1" hangingPunct="1"/>
              <a:t>17</a:t>
            </a:fld>
            <a:endParaRPr lang="en-US" altLang="en-US" sz="1200">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57200" y="414338"/>
            <a:ext cx="8229600" cy="1143000"/>
          </a:xfrm>
        </p:spPr>
        <p:txBody>
          <a:bodyPr/>
          <a:lstStyle/>
          <a:p>
            <a:pPr eaLnBrk="1" hangingPunct="1"/>
            <a:r>
              <a:rPr lang="en-US" altLang="en-US" sz="3600" b="1"/>
              <a:t>Flavin Mononucleotide (FMN)</a:t>
            </a:r>
          </a:p>
        </p:txBody>
      </p:sp>
      <p:graphicFrame>
        <p:nvGraphicFramePr>
          <p:cNvPr id="39938" name="Object 8"/>
          <p:cNvGraphicFramePr>
            <a:graphicFrameLocks noGrp="1" noChangeAspect="1"/>
          </p:cNvGraphicFramePr>
          <p:nvPr>
            <p:ph idx="1"/>
          </p:nvPr>
        </p:nvGraphicFramePr>
        <p:xfrm>
          <a:off x="466725" y="1916113"/>
          <a:ext cx="4789488" cy="2257425"/>
        </p:xfrm>
        <a:graphic>
          <a:graphicData uri="http://schemas.openxmlformats.org/presentationml/2006/ole">
            <mc:AlternateContent xmlns:mc="http://schemas.openxmlformats.org/markup-compatibility/2006">
              <mc:Choice xmlns:v="urn:schemas-microsoft-com:vml" Requires="v">
                <p:oleObj spid="_x0000_s1028" name="CS ChemDraw Drawing" r:id="rId4" imgW="6847332" imgH="3227832" progId="">
                  <p:embed/>
                </p:oleObj>
              </mc:Choice>
              <mc:Fallback>
                <p:oleObj name="CS ChemDraw Drawing" r:id="rId4" imgW="6847332" imgH="3227832" progId="">
                  <p:embed/>
                  <p:pic>
                    <p:nvPicPr>
                      <p:cNvPr id="39938"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 y="1916113"/>
                        <a:ext cx="47894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39" name="Object 12"/>
          <p:cNvGraphicFramePr>
            <a:graphicFrameLocks noChangeAspect="1"/>
          </p:cNvGraphicFramePr>
          <p:nvPr/>
        </p:nvGraphicFramePr>
        <p:xfrm>
          <a:off x="5719763" y="1966913"/>
          <a:ext cx="2595562" cy="2252662"/>
        </p:xfrm>
        <a:graphic>
          <a:graphicData uri="http://schemas.openxmlformats.org/presentationml/2006/ole">
            <mc:AlternateContent xmlns:mc="http://schemas.openxmlformats.org/markup-compatibility/2006">
              <mc:Choice xmlns:v="urn:schemas-microsoft-com:vml" Requires="v">
                <p:oleObj spid="_x0000_s1029" name="CS ChemDraw Drawing" r:id="rId6" imgW="3704844" imgH="3214116" progId="">
                  <p:embed/>
                </p:oleObj>
              </mc:Choice>
              <mc:Fallback>
                <p:oleObj name="CS ChemDraw Drawing" r:id="rId6" imgW="3704844" imgH="3214116" progId="">
                  <p:embed/>
                  <p:pic>
                    <p:nvPicPr>
                      <p:cNvPr id="39939"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763" y="1966913"/>
                        <a:ext cx="2595562" cy="225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9940" name="Text Box 13"/>
          <p:cNvSpPr txBox="1">
            <a:spLocks noChangeArrowheads="1"/>
          </p:cNvSpPr>
          <p:nvPr/>
        </p:nvSpPr>
        <p:spPr bwMode="auto">
          <a:xfrm>
            <a:off x="250825" y="4435475"/>
            <a:ext cx="247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800"/>
              <a:t>Flavin Mononucleotide</a:t>
            </a:r>
          </a:p>
          <a:p>
            <a:pPr algn="ctr" eaLnBrk="1" hangingPunct="1"/>
            <a:r>
              <a:rPr lang="en-US" altLang="en-US" sz="1800"/>
              <a:t>(FMN)</a:t>
            </a:r>
          </a:p>
        </p:txBody>
      </p:sp>
      <p:sp>
        <p:nvSpPr>
          <p:cNvPr id="39941" name="Text Box 14"/>
          <p:cNvSpPr txBox="1">
            <a:spLocks noChangeArrowheads="1"/>
          </p:cNvSpPr>
          <p:nvPr/>
        </p:nvSpPr>
        <p:spPr bwMode="auto">
          <a:xfrm>
            <a:off x="3417888" y="4435475"/>
            <a:ext cx="208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800"/>
              <a:t>Semiquinone intermediate</a:t>
            </a:r>
          </a:p>
        </p:txBody>
      </p:sp>
      <p:sp>
        <p:nvSpPr>
          <p:cNvPr id="39942" name="Text Box 15"/>
          <p:cNvSpPr txBox="1">
            <a:spLocks noChangeArrowheads="1"/>
          </p:cNvSpPr>
          <p:nvPr/>
        </p:nvSpPr>
        <p:spPr bwMode="auto">
          <a:xfrm>
            <a:off x="6027738" y="4435475"/>
            <a:ext cx="29368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800"/>
              <a:t>Reduced Flavin Mononucleotide</a:t>
            </a:r>
          </a:p>
          <a:p>
            <a:pPr algn="ctr" eaLnBrk="1" hangingPunct="1"/>
            <a:r>
              <a:rPr lang="en-US" altLang="en-US" sz="1800"/>
              <a:t>(FMNH</a:t>
            </a:r>
            <a:r>
              <a:rPr lang="en-US" altLang="en-US" sz="1800" baseline="-25000"/>
              <a:t>2</a:t>
            </a:r>
            <a:r>
              <a:rPr lang="en-US" altLang="en-US" sz="1800"/>
              <a:t>)</a:t>
            </a:r>
          </a:p>
        </p:txBody>
      </p:sp>
      <p:sp>
        <p:nvSpPr>
          <p:cNvPr id="3994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FFCE993B-1D0A-493B-9DF3-5430BE78ADE2}" type="slidenum">
              <a:rPr lang="en-US" altLang="en-US" sz="1200" smtClean="0">
                <a:solidFill>
                  <a:srgbClr val="898989"/>
                </a:solidFill>
              </a:rPr>
              <a:pPr eaLnBrk="1" hangingPunct="1"/>
              <a:t>18</a:t>
            </a:fld>
            <a:endParaRPr lang="en-US" altLang="en-US" sz="12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125413"/>
            <a:ext cx="8229600" cy="855662"/>
          </a:xfrm>
        </p:spPr>
        <p:txBody>
          <a:bodyPr/>
          <a:lstStyle/>
          <a:p>
            <a:pPr eaLnBrk="1" hangingPunct="1"/>
            <a:r>
              <a:rPr lang="en-US" altLang="en-US" sz="3600" b="1"/>
              <a:t>Iron-sulfur cluster</a:t>
            </a:r>
          </a:p>
        </p:txBody>
      </p:sp>
      <p:graphicFrame>
        <p:nvGraphicFramePr>
          <p:cNvPr id="41986" name="Object 13"/>
          <p:cNvGraphicFramePr>
            <a:graphicFrameLocks noGrp="1" noChangeAspect="1"/>
          </p:cNvGraphicFramePr>
          <p:nvPr>
            <p:ph sz="half" idx="1"/>
          </p:nvPr>
        </p:nvGraphicFramePr>
        <p:xfrm>
          <a:off x="1619250" y="4159250"/>
          <a:ext cx="2881313" cy="1882775"/>
        </p:xfrm>
        <a:graphic>
          <a:graphicData uri="http://schemas.openxmlformats.org/presentationml/2006/ole">
            <mc:AlternateContent xmlns:mc="http://schemas.openxmlformats.org/markup-compatibility/2006">
              <mc:Choice xmlns:v="urn:schemas-microsoft-com:vml" Requires="v">
                <p:oleObj spid="_x0000_s2052" name="Image" r:id="rId4" imgW="4965079" imgH="2844444" progId="">
                  <p:embed/>
                </p:oleObj>
              </mc:Choice>
              <mc:Fallback>
                <p:oleObj name="Image" r:id="rId4" imgW="4965079" imgH="2844444" progId="">
                  <p:embed/>
                  <p:pic>
                    <p:nvPicPr>
                      <p:cNvPr id="41986" name="Object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4159250"/>
                        <a:ext cx="288131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Rectangle 4"/>
          <p:cNvSpPr>
            <a:spLocks noChangeArrowheads="1"/>
          </p:cNvSpPr>
          <p:nvPr/>
        </p:nvSpPr>
        <p:spPr bwMode="auto">
          <a:xfrm>
            <a:off x="790575" y="1427163"/>
            <a:ext cx="76104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endParaRPr lang="en-US" altLang="zh-TW" sz="1800">
              <a:ea typeface="PMingLiU" panose="02020500000000000000" pitchFamily="18" charset="-120"/>
            </a:endParaRPr>
          </a:p>
          <a:p>
            <a:pPr algn="just" eaLnBrk="1" hangingPunct="1">
              <a:buFontTx/>
              <a:buChar char="•"/>
            </a:pPr>
            <a:r>
              <a:rPr lang="en-US" altLang="zh-TW" sz="1800">
                <a:ea typeface="PMingLiU" panose="02020500000000000000" pitchFamily="18" charset="-120"/>
              </a:rPr>
              <a:t>a single iron ion is tetrahedrally coordinated to the sulfhydryl groups of four cysteine residues of the protein </a:t>
            </a:r>
          </a:p>
          <a:p>
            <a:pPr algn="just" eaLnBrk="1" hangingPunct="1">
              <a:buFontTx/>
              <a:buChar char="•"/>
            </a:pPr>
            <a:r>
              <a:rPr lang="en-US" altLang="zh-TW" sz="1800">
                <a:ea typeface="PMingLiU" panose="02020500000000000000" pitchFamily="18" charset="-120"/>
              </a:rPr>
              <a:t>contains two iron ions and two inorganic sulfides (denoted by </a:t>
            </a:r>
            <a:r>
              <a:rPr lang="en-US" altLang="zh-TW" sz="1800">
                <a:solidFill>
                  <a:srgbClr val="FF0000"/>
                </a:solidFill>
                <a:ea typeface="PMingLiU" panose="02020500000000000000" pitchFamily="18" charset="-120"/>
              </a:rPr>
              <a:t>2Fe-2S</a:t>
            </a:r>
            <a:r>
              <a:rPr lang="en-US" altLang="zh-TW" sz="1800">
                <a:ea typeface="PMingLiU" panose="02020500000000000000" pitchFamily="18" charset="-120"/>
              </a:rPr>
              <a:t>). Such clusters are usually coordinated by four cysteine residues, although exceptions exist </a:t>
            </a:r>
          </a:p>
          <a:p>
            <a:pPr algn="just" eaLnBrk="1" hangingPunct="1">
              <a:buFontTx/>
              <a:buChar char="•"/>
            </a:pPr>
            <a:r>
              <a:rPr lang="en-US" altLang="zh-TW" sz="1800">
                <a:ea typeface="PMingLiU" panose="02020500000000000000" pitchFamily="18" charset="-120"/>
              </a:rPr>
              <a:t>contains four iron ions, four inorganic sulfides, and four cysteine residues (designated </a:t>
            </a:r>
            <a:r>
              <a:rPr lang="en-US" altLang="zh-TW" sz="1800">
                <a:solidFill>
                  <a:srgbClr val="FF0000"/>
                </a:solidFill>
                <a:ea typeface="PMingLiU" panose="02020500000000000000" pitchFamily="18" charset="-120"/>
              </a:rPr>
              <a:t>4Fe-4S</a:t>
            </a:r>
            <a:r>
              <a:rPr lang="en-US" altLang="zh-TW" sz="1800">
                <a:ea typeface="PMingLiU" panose="02020500000000000000" pitchFamily="18" charset="-120"/>
              </a:rPr>
              <a:t>). </a:t>
            </a:r>
          </a:p>
        </p:txBody>
      </p:sp>
      <p:sp>
        <p:nvSpPr>
          <p:cNvPr id="41988" name="Rectangle 5"/>
          <p:cNvSpPr>
            <a:spLocks noChangeArrowheads="1"/>
          </p:cNvSpPr>
          <p:nvPr/>
        </p:nvSpPr>
        <p:spPr bwMode="auto">
          <a:xfrm>
            <a:off x="1331913" y="6375400"/>
            <a:ext cx="655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i="1" dirty="0">
                <a:solidFill>
                  <a:srgbClr val="FF0000"/>
                </a:solidFill>
                <a:ea typeface="PMingLiU" panose="02020500000000000000" pitchFamily="18" charset="-120"/>
              </a:rPr>
              <a:t>NADH-Q reductase contains both 2Fe-2S and 4Fe-4S clusters.</a:t>
            </a:r>
          </a:p>
        </p:txBody>
      </p:sp>
      <p:sp>
        <p:nvSpPr>
          <p:cNvPr id="41989" name="Text Box 6"/>
          <p:cNvSpPr txBox="1">
            <a:spLocks noChangeArrowheads="1"/>
          </p:cNvSpPr>
          <p:nvPr/>
        </p:nvSpPr>
        <p:spPr bwMode="auto">
          <a:xfrm>
            <a:off x="723900" y="1000125"/>
            <a:ext cx="7899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a:ea typeface="PMingLiU" panose="02020500000000000000" pitchFamily="18" charset="-120"/>
              </a:rPr>
              <a:t>Several types of Fe-S clusters are known. Iron ions in these Fe-S complexes cycle between Fe</a:t>
            </a:r>
            <a:r>
              <a:rPr lang="en-US" altLang="zh-TW" sz="1800" baseline="30000">
                <a:ea typeface="PMingLiU" panose="02020500000000000000" pitchFamily="18" charset="-120"/>
              </a:rPr>
              <a:t>2+</a:t>
            </a:r>
            <a:r>
              <a:rPr lang="en-US" altLang="zh-TW" sz="1800">
                <a:ea typeface="PMingLiU" panose="02020500000000000000" pitchFamily="18" charset="-120"/>
              </a:rPr>
              <a:t> (reduced) or Fe</a:t>
            </a:r>
            <a:r>
              <a:rPr lang="en-US" altLang="zh-TW" sz="1800" baseline="30000">
                <a:ea typeface="PMingLiU" panose="02020500000000000000" pitchFamily="18" charset="-120"/>
              </a:rPr>
              <a:t>3+</a:t>
            </a:r>
            <a:r>
              <a:rPr lang="en-US" altLang="zh-TW" sz="1800">
                <a:ea typeface="PMingLiU" panose="02020500000000000000" pitchFamily="18" charset="-120"/>
              </a:rPr>
              <a:t> (oxidized) states. </a:t>
            </a:r>
          </a:p>
          <a:p>
            <a:pPr eaLnBrk="1" hangingPunct="1"/>
            <a:endParaRPr lang="en-US" altLang="zh-TW" sz="1800">
              <a:ea typeface="PMingLiU" panose="02020500000000000000" pitchFamily="18" charset="-120"/>
            </a:endParaRPr>
          </a:p>
        </p:txBody>
      </p:sp>
      <p:graphicFrame>
        <p:nvGraphicFramePr>
          <p:cNvPr id="41990" name="Object 15"/>
          <p:cNvGraphicFramePr>
            <a:graphicFrameLocks noGrp="1" noChangeAspect="1"/>
          </p:cNvGraphicFramePr>
          <p:nvPr>
            <p:ph sz="half" idx="2"/>
          </p:nvPr>
        </p:nvGraphicFramePr>
        <p:xfrm>
          <a:off x="5476875" y="4033838"/>
          <a:ext cx="2181225" cy="1949450"/>
        </p:xfrm>
        <a:graphic>
          <a:graphicData uri="http://schemas.openxmlformats.org/presentationml/2006/ole">
            <mc:AlternateContent xmlns:mc="http://schemas.openxmlformats.org/markup-compatibility/2006">
              <mc:Choice xmlns:v="urn:schemas-microsoft-com:vml" Requires="v">
                <p:oleObj spid="_x0000_s2053" name="Image" r:id="rId6" imgW="5003175" imgH="3834921" progId="">
                  <p:embed/>
                </p:oleObj>
              </mc:Choice>
              <mc:Fallback>
                <p:oleObj name="Image" r:id="rId6" imgW="5003175" imgH="3834921" progId="">
                  <p:embed/>
                  <p:pic>
                    <p:nvPicPr>
                      <p:cNvPr id="41990" name="Object 1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875" y="4033838"/>
                        <a:ext cx="21812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useBgFill="1">
        <p:nvSpPr>
          <p:cNvPr id="41991" name="Text Box 17"/>
          <p:cNvSpPr txBox="1">
            <a:spLocks noChangeArrowheads="1"/>
          </p:cNvSpPr>
          <p:nvPr/>
        </p:nvSpPr>
        <p:spPr bwMode="auto">
          <a:xfrm>
            <a:off x="971550" y="5799138"/>
            <a:ext cx="933450" cy="36671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a:ea typeface="PMingLiU" panose="02020500000000000000" pitchFamily="18" charset="-120"/>
              </a:rPr>
              <a:t>2Fe-2S</a:t>
            </a:r>
          </a:p>
        </p:txBody>
      </p:sp>
      <p:sp useBgFill="1">
        <p:nvSpPr>
          <p:cNvPr id="41992" name="Text Box 18"/>
          <p:cNvSpPr txBox="1">
            <a:spLocks noChangeArrowheads="1"/>
          </p:cNvSpPr>
          <p:nvPr/>
        </p:nvSpPr>
        <p:spPr bwMode="auto">
          <a:xfrm>
            <a:off x="4718050" y="5876925"/>
            <a:ext cx="933450" cy="366713"/>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a:ea typeface="PMingLiU" panose="02020500000000000000" pitchFamily="18" charset="-120"/>
              </a:rPr>
              <a:t>4Fe-4S</a:t>
            </a:r>
          </a:p>
        </p:txBody>
      </p:sp>
      <p:sp>
        <p:nvSpPr>
          <p:cNvPr id="4199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95EAD90A-6440-4D1F-8835-A453DA419E5E}" type="slidenum">
              <a:rPr lang="en-US" altLang="en-US" sz="1200">
                <a:solidFill>
                  <a:srgbClr val="898989"/>
                </a:solidFill>
              </a:rPr>
              <a:pPr eaLnBrk="1" hangingPunct="1"/>
              <a:t>19</a:t>
            </a:fld>
            <a:endParaRPr lang="en-US" altLang="en-US" sz="12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6"/>
          <p:cNvSpPr txBox="1">
            <a:spLocks noChangeArrowheads="1"/>
          </p:cNvSpPr>
          <p:nvPr/>
        </p:nvSpPr>
        <p:spPr bwMode="auto">
          <a:xfrm>
            <a:off x="1041670" y="5595296"/>
            <a:ext cx="7340330" cy="646331"/>
          </a:xfrm>
          <a:prstGeom prst="rect">
            <a:avLst/>
          </a:prstGeom>
          <a:noFill/>
          <a:ln w="9525">
            <a:noFill/>
            <a:miter lim="800000"/>
            <a:headEnd/>
            <a:tailEnd/>
          </a:ln>
        </p:spPr>
        <p:txBody>
          <a:bodyPr wrap="square">
            <a:spAutoFit/>
          </a:bodyPr>
          <a:lstStyle/>
          <a:p>
            <a:r>
              <a:rPr kumimoji="0" lang="en-CA" altLang="zh-TW" dirty="0">
                <a:cs typeface="Arial" charset="0"/>
              </a:rPr>
              <a:t>We can use glucose to make other building blocks, </a:t>
            </a:r>
          </a:p>
          <a:p>
            <a:r>
              <a:rPr kumimoji="0" lang="en-CA" altLang="zh-TW" dirty="0">
                <a:cs typeface="Arial" charset="0"/>
              </a:rPr>
              <a:t>but not all roads are open!</a:t>
            </a:r>
            <a:endParaRPr kumimoji="0" lang="en-US" altLang="zh-TW" b="1" dirty="0">
              <a:solidFill>
                <a:srgbClr val="0000FF"/>
              </a:solidFill>
              <a:cs typeface="Arial" charset="0"/>
            </a:endParaRPr>
          </a:p>
        </p:txBody>
      </p:sp>
      <p:sp>
        <p:nvSpPr>
          <p:cNvPr id="3" name="Slide Number Placeholder 2"/>
          <p:cNvSpPr>
            <a:spLocks noGrp="1"/>
          </p:cNvSpPr>
          <p:nvPr>
            <p:ph type="sldNum" sz="quarter" idx="12"/>
          </p:nvPr>
        </p:nvSpPr>
        <p:spPr/>
        <p:txBody>
          <a:bodyPr/>
          <a:lstStyle/>
          <a:p>
            <a:pPr>
              <a:defRPr/>
            </a:pPr>
            <a:fld id="{E1849C4F-C5B0-4F4B-80ED-6B9218635EAE}" type="slidenum">
              <a:rPr lang="en-US" altLang="zh-TW" smtClean="0"/>
              <a:pPr>
                <a:defRPr/>
              </a:pPr>
              <a:t>2</a:t>
            </a:fld>
            <a:endParaRPr lang="en-US" altLang="zh-TW"/>
          </a:p>
        </p:txBody>
      </p:sp>
      <p:pic>
        <p:nvPicPr>
          <p:cNvPr id="2" name="Picture 1"/>
          <p:cNvPicPr>
            <a:picLocks noChangeAspect="1"/>
          </p:cNvPicPr>
          <p:nvPr/>
        </p:nvPicPr>
        <p:blipFill>
          <a:blip r:embed="rId3"/>
          <a:stretch>
            <a:fillRect/>
          </a:stretch>
        </p:blipFill>
        <p:spPr>
          <a:xfrm>
            <a:off x="1379033" y="1476375"/>
            <a:ext cx="6526717" cy="3978364"/>
          </a:xfrm>
          <a:prstGeom prst="rect">
            <a:avLst/>
          </a:prstGeom>
        </p:spPr>
      </p:pic>
      <p:sp>
        <p:nvSpPr>
          <p:cNvPr id="7" name="Rectangle 4"/>
          <p:cNvSpPr txBox="1">
            <a:spLocks noChangeArrowheads="1"/>
          </p:cNvSpPr>
          <p:nvPr/>
        </p:nvSpPr>
        <p:spPr bwMode="auto">
          <a:xfrm>
            <a:off x="609600" y="4270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zh-TW" sz="3200" b="1"/>
              <a:t>The citric acid cycle is also a source of </a:t>
            </a:r>
            <a:br>
              <a:rPr lang="en-US" altLang="zh-TW" sz="3200" b="1"/>
            </a:br>
            <a:r>
              <a:rPr lang="en-US" altLang="zh-TW" sz="3200" b="1"/>
              <a:t>biosynthesis precursors</a:t>
            </a:r>
            <a:endParaRPr lang="en-US" altLang="zh-TW" sz="3200" b="1" dirty="0"/>
          </a:p>
        </p:txBody>
      </p:sp>
    </p:spTree>
    <p:extLst>
      <p:ext uri="{BB962C8B-B14F-4D97-AF65-F5344CB8AC3E}">
        <p14:creationId xmlns:p14="http://schemas.microsoft.com/office/powerpoint/2010/main" val="2080705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23850" y="490538"/>
            <a:ext cx="8569325" cy="490537"/>
          </a:xfrm>
        </p:spPr>
        <p:txBody>
          <a:bodyPr rtlCol="0">
            <a:normAutofit fontScale="90000"/>
          </a:bodyPr>
          <a:lstStyle/>
          <a:p>
            <a:pPr eaLnBrk="1" fontAlgn="auto" hangingPunct="1">
              <a:spcAft>
                <a:spcPts val="0"/>
              </a:spcAft>
              <a:defRPr/>
            </a:pPr>
            <a:r>
              <a:rPr lang="en-US" sz="4000" i="1" dirty="0">
                <a:ea typeface="+mj-ea"/>
                <a:cs typeface="+mj-cs"/>
              </a:rPr>
              <a:t>NADH-Q </a:t>
            </a:r>
            <a:r>
              <a:rPr lang="en-US" altLang="zh-TW" sz="4000" i="1" dirty="0" err="1">
                <a:ea typeface="+mj-ea"/>
                <a:cs typeface="+mj-cs"/>
              </a:rPr>
              <a:t>oxido</a:t>
            </a:r>
            <a:r>
              <a:rPr lang="en-US" sz="4000" i="1" dirty="0" err="1">
                <a:ea typeface="+mj-ea"/>
                <a:cs typeface="+mj-cs"/>
              </a:rPr>
              <a:t>reductase</a:t>
            </a:r>
            <a:r>
              <a:rPr lang="en-US" sz="4000" dirty="0">
                <a:ea typeface="+mj-ea"/>
                <a:cs typeface="+mj-cs"/>
              </a:rPr>
              <a:t> (</a:t>
            </a:r>
            <a:r>
              <a:rPr lang="en-US" sz="4000" i="1" dirty="0">
                <a:ea typeface="+mj-ea"/>
                <a:cs typeface="+mj-cs"/>
              </a:rPr>
              <a:t>Complex I)</a:t>
            </a:r>
          </a:p>
        </p:txBody>
      </p:sp>
      <p:pic>
        <p:nvPicPr>
          <p:cNvPr id="36866" name="Picture 4" descr="figure 14-07"/>
          <p:cNvPicPr>
            <a:picLocks noChangeAspect="1" noChangeArrowheads="1"/>
          </p:cNvPicPr>
          <p:nvPr/>
        </p:nvPicPr>
        <p:blipFill>
          <a:blip r:embed="rId3" cstate="print">
            <a:extLst>
              <a:ext uri="{28A0092B-C50C-407E-A947-70E740481C1C}">
                <a14:useLocalDpi xmlns:a14="http://schemas.microsoft.com/office/drawing/2010/main" val="0"/>
              </a:ext>
            </a:extLst>
          </a:blip>
          <a:srcRect b="9242"/>
          <a:stretch>
            <a:fillRect/>
          </a:stretch>
        </p:blipFill>
        <p:spPr bwMode="auto">
          <a:xfrm>
            <a:off x="865188" y="1470025"/>
            <a:ext cx="4471987"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5"/>
          <p:cNvSpPr txBox="1">
            <a:spLocks noChangeArrowheads="1"/>
          </p:cNvSpPr>
          <p:nvPr/>
        </p:nvSpPr>
        <p:spPr bwMode="auto">
          <a:xfrm>
            <a:off x="609600" y="4021138"/>
            <a:ext cx="79629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spcAft>
                <a:spcPts val="1200"/>
              </a:spcAft>
            </a:pPr>
            <a:r>
              <a:rPr lang="en-US" altLang="en-US" sz="1600"/>
              <a:t>NADH transfers two high-potential electrons to the </a:t>
            </a:r>
            <a:r>
              <a:rPr lang="en-US" altLang="en-US" sz="1600" i="1"/>
              <a:t>flavin mononucleotide (FMN)</a:t>
            </a:r>
            <a:r>
              <a:rPr lang="en-US" altLang="en-US" sz="1600"/>
              <a:t> prosthetic group of complex I to give FMNH</a:t>
            </a:r>
            <a:r>
              <a:rPr lang="en-US" altLang="en-US" sz="1600" baseline="-25000"/>
              <a:t>2</a:t>
            </a:r>
            <a:r>
              <a:rPr lang="en-US" altLang="en-US" sz="1600"/>
              <a:t>. Electrons are then transferred from FMNH</a:t>
            </a:r>
            <a:r>
              <a:rPr lang="en-US" altLang="en-US" sz="1600" baseline="-25000"/>
              <a:t>2</a:t>
            </a:r>
            <a:r>
              <a:rPr lang="en-US" altLang="en-US" sz="1600"/>
              <a:t> to a series of </a:t>
            </a:r>
            <a:r>
              <a:rPr lang="en-US" altLang="en-US" sz="1600" i="1">
                <a:solidFill>
                  <a:srgbClr val="FF0000"/>
                </a:solidFill>
              </a:rPr>
              <a:t>iron-sulfur clusters </a:t>
            </a:r>
            <a:r>
              <a:rPr lang="en-US" altLang="en-US" sz="1600" i="1"/>
              <a:t>(abbreviated as Fe-S),</a:t>
            </a:r>
            <a:r>
              <a:rPr lang="en-US" altLang="en-US" sz="1600"/>
              <a:t> the second type of prosthetic group in NADH-Q reductase. Electrons in the iron-sulfur clusters of NADH-Q reductase are then shuttled to coenzyme Q. </a:t>
            </a:r>
          </a:p>
          <a:p>
            <a:pPr algn="just" eaLnBrk="1" hangingPunct="1">
              <a:spcAft>
                <a:spcPts val="1200"/>
              </a:spcAft>
            </a:pPr>
            <a:r>
              <a:rPr lang="en-US" altLang="en-US" sz="1600" b="1" i="1">
                <a:solidFill>
                  <a:srgbClr val="FF0000"/>
                </a:solidFill>
              </a:rPr>
              <a:t>The flow of two electrons from NADH to coenzyme Q through NADH-Q oxidoreductase leads to the pumping of </a:t>
            </a:r>
            <a:r>
              <a:rPr lang="en-US" altLang="en-US" sz="1600" b="1" i="1">
                <a:solidFill>
                  <a:srgbClr val="00B0F0"/>
                </a:solidFill>
              </a:rPr>
              <a:t>four hydrogen ions out</a:t>
            </a:r>
            <a:r>
              <a:rPr lang="en-US" altLang="en-US" sz="1600" b="1" i="1">
                <a:solidFill>
                  <a:srgbClr val="FF0000"/>
                </a:solidFill>
              </a:rPr>
              <a:t> of the matrix of the mitochondrion!!! </a:t>
            </a:r>
            <a:r>
              <a:rPr lang="en-US" altLang="en-US" sz="1600"/>
              <a:t>(the mechanism of proton pumping is not clear)</a:t>
            </a:r>
          </a:p>
        </p:txBody>
      </p:sp>
      <p:sp useBgFill="1">
        <p:nvSpPr>
          <p:cNvPr id="36868" name="Rectangle 6"/>
          <p:cNvSpPr>
            <a:spLocks noChangeArrowheads="1"/>
          </p:cNvSpPr>
          <p:nvPr/>
        </p:nvSpPr>
        <p:spPr bwMode="auto">
          <a:xfrm>
            <a:off x="5443538" y="1470025"/>
            <a:ext cx="2906712" cy="17541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en-US" sz="1800"/>
              <a:t>NADH-Q </a:t>
            </a:r>
            <a:r>
              <a:rPr lang="en-US" altLang="zh-TW" sz="1800">
                <a:ea typeface="PMingLiU" panose="02020500000000000000" pitchFamily="18" charset="-120"/>
              </a:rPr>
              <a:t>oxido</a:t>
            </a:r>
            <a:r>
              <a:rPr lang="en-US" altLang="en-US" sz="1800"/>
              <a:t>reductase (NADH dehydrogenase) is L-shaped, with a horizontal arm lying in the membrane and a vertical arm that projects into the matrix. </a:t>
            </a:r>
          </a:p>
        </p:txBody>
      </p:sp>
      <p:sp>
        <p:nvSpPr>
          <p:cNvPr id="36869" name="Rectangle 1"/>
          <p:cNvSpPr>
            <a:spLocks noChangeArrowheads="1"/>
          </p:cNvSpPr>
          <p:nvPr/>
        </p:nvSpPr>
        <p:spPr bwMode="auto">
          <a:xfrm>
            <a:off x="3778250" y="6410325"/>
            <a:ext cx="4572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http://www.rcsb.org/pdb/explore/jmol.do?structureId=2FUG&amp;bionumber=1</a:t>
            </a:r>
          </a:p>
        </p:txBody>
      </p:sp>
      <p:sp>
        <p:nvSpPr>
          <p:cNvPr id="3687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A5BF851-D775-41C3-B906-FBE6834F45E8}" type="slidenum">
              <a:rPr lang="en-US" altLang="en-US" sz="1200" smtClean="0">
                <a:solidFill>
                  <a:srgbClr val="898989"/>
                </a:solidFill>
              </a:rPr>
              <a:pPr eaLnBrk="1" hangingPunct="1"/>
              <a:t>20</a:t>
            </a:fld>
            <a:endParaRPr lang="en-US" altLang="en-US" sz="1200">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457200" y="274638"/>
            <a:ext cx="8229600" cy="993775"/>
          </a:xfrm>
        </p:spPr>
        <p:txBody>
          <a:bodyPr/>
          <a:lstStyle/>
          <a:p>
            <a:pPr eaLnBrk="1" hangingPunct="1"/>
            <a:r>
              <a:rPr lang="en-US" altLang="zh-TW" sz="3600" b="1">
                <a:ea typeface="PMingLiU" panose="02020500000000000000" pitchFamily="18" charset="-120"/>
              </a:rPr>
              <a:t>Succinate - Q reductase (Complex II)</a:t>
            </a:r>
            <a:endParaRPr lang="en-US" altLang="en-US" sz="3600" b="1"/>
          </a:p>
        </p:txBody>
      </p:sp>
      <p:pic>
        <p:nvPicPr>
          <p:cNvPr id="44034" name="Picture 4" descr="figure 14-09"/>
          <p:cNvPicPr>
            <a:picLocks noChangeAspect="1" noChangeArrowheads="1"/>
          </p:cNvPicPr>
          <p:nvPr/>
        </p:nvPicPr>
        <p:blipFill>
          <a:blip r:embed="rId3" cstate="print">
            <a:extLst>
              <a:ext uri="{28A0092B-C50C-407E-A947-70E740481C1C}">
                <a14:useLocalDpi xmlns:a14="http://schemas.microsoft.com/office/drawing/2010/main" val="0"/>
              </a:ext>
            </a:extLst>
          </a:blip>
          <a:srcRect b="8044"/>
          <a:stretch>
            <a:fillRect/>
          </a:stretch>
        </p:blipFill>
        <p:spPr bwMode="auto">
          <a:xfrm>
            <a:off x="733425" y="1206500"/>
            <a:ext cx="46990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5"/>
          <p:cNvSpPr>
            <a:spLocks noChangeArrowheads="1"/>
          </p:cNvSpPr>
          <p:nvPr/>
        </p:nvSpPr>
        <p:spPr bwMode="auto">
          <a:xfrm>
            <a:off x="733425" y="4189413"/>
            <a:ext cx="7734300"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spcAft>
                <a:spcPts val="1200"/>
              </a:spcAft>
            </a:pPr>
            <a:r>
              <a:rPr lang="en-US" altLang="zh-TW" sz="1800" dirty="0">
                <a:ea typeface="PMingLiU" panose="02020500000000000000" pitchFamily="18" charset="-120"/>
              </a:rPr>
              <a:t>The citric acid cycle enzyme </a:t>
            </a:r>
            <a:r>
              <a:rPr lang="en-US" altLang="zh-TW" sz="1800" b="1" dirty="0">
                <a:solidFill>
                  <a:srgbClr val="FF0000"/>
                </a:solidFill>
                <a:ea typeface="PMingLiU" panose="02020500000000000000" pitchFamily="18" charset="-120"/>
              </a:rPr>
              <a:t>succinate dehydrogenase</a:t>
            </a:r>
            <a:r>
              <a:rPr lang="en-US" altLang="zh-TW" sz="1800" dirty="0">
                <a:ea typeface="PMingLiU" panose="02020500000000000000" pitchFamily="18" charset="-120"/>
              </a:rPr>
              <a:t>, which generates FADH</a:t>
            </a:r>
            <a:r>
              <a:rPr lang="en-US" altLang="zh-TW" sz="1800" baseline="-25000" dirty="0">
                <a:ea typeface="PMingLiU" panose="02020500000000000000" pitchFamily="18" charset="-120"/>
              </a:rPr>
              <a:t>2</a:t>
            </a:r>
            <a:r>
              <a:rPr lang="en-US" altLang="zh-TW" sz="1800" dirty="0">
                <a:ea typeface="PMingLiU" panose="02020500000000000000" pitchFamily="18" charset="-120"/>
              </a:rPr>
              <a:t> with the oxidation of succinate to fumarate, is a part of </a:t>
            </a:r>
            <a:r>
              <a:rPr lang="en-US" altLang="zh-TW" sz="1800" i="1" dirty="0">
                <a:ea typeface="PMingLiU" panose="02020500000000000000" pitchFamily="18" charset="-120"/>
              </a:rPr>
              <a:t>Complex II</a:t>
            </a:r>
            <a:r>
              <a:rPr lang="en-US" altLang="zh-TW" sz="1800" dirty="0">
                <a:ea typeface="PMingLiU" panose="02020500000000000000" pitchFamily="18" charset="-120"/>
              </a:rPr>
              <a:t>. </a:t>
            </a:r>
          </a:p>
          <a:p>
            <a:pPr algn="just" eaLnBrk="1" hangingPunct="1">
              <a:spcAft>
                <a:spcPts val="1200"/>
              </a:spcAft>
            </a:pPr>
            <a:r>
              <a:rPr lang="en-US" altLang="zh-TW" sz="1800" dirty="0">
                <a:ea typeface="PMingLiU" panose="02020500000000000000" pitchFamily="18" charset="-120"/>
              </a:rPr>
              <a:t>FADH</a:t>
            </a:r>
            <a:r>
              <a:rPr lang="en-US" altLang="zh-TW" sz="1800" baseline="-25000" dirty="0">
                <a:ea typeface="PMingLiU" panose="02020500000000000000" pitchFamily="18" charset="-120"/>
              </a:rPr>
              <a:t>2</a:t>
            </a:r>
            <a:r>
              <a:rPr lang="en-US" altLang="zh-TW" sz="1800" dirty="0">
                <a:ea typeface="PMingLiU" panose="02020500000000000000" pitchFamily="18" charset="-120"/>
              </a:rPr>
              <a:t> does not leave the complex: its electrons are transferred to Fe-S centers and then to Q for entry into the electron-transport chain. </a:t>
            </a:r>
          </a:p>
          <a:p>
            <a:pPr algn="just" eaLnBrk="1" hangingPunct="1">
              <a:spcAft>
                <a:spcPts val="1200"/>
              </a:spcAft>
            </a:pPr>
            <a:r>
              <a:rPr lang="en-US" altLang="zh-TW" sz="1800" dirty="0">
                <a:solidFill>
                  <a:srgbClr val="FF0000"/>
                </a:solidFill>
                <a:ea typeface="PMingLiU" panose="02020500000000000000" pitchFamily="18" charset="-120"/>
              </a:rPr>
              <a:t>The succinate-Q reductase complex and other enzymes that transfer electrons from FADH</a:t>
            </a:r>
            <a:r>
              <a:rPr lang="en-US" altLang="zh-TW" sz="1800" baseline="-25000" dirty="0">
                <a:solidFill>
                  <a:srgbClr val="FF0000"/>
                </a:solidFill>
                <a:ea typeface="PMingLiU" panose="02020500000000000000" pitchFamily="18" charset="-120"/>
              </a:rPr>
              <a:t>2</a:t>
            </a:r>
            <a:r>
              <a:rPr lang="en-US" altLang="zh-TW" sz="1800" dirty="0">
                <a:solidFill>
                  <a:srgbClr val="FF0000"/>
                </a:solidFill>
                <a:ea typeface="PMingLiU" panose="02020500000000000000" pitchFamily="18" charset="-120"/>
              </a:rPr>
              <a:t> to Q </a:t>
            </a:r>
            <a:r>
              <a:rPr lang="en-US" altLang="zh-TW" sz="1800" u="sng" dirty="0">
                <a:solidFill>
                  <a:srgbClr val="FF0000"/>
                </a:solidFill>
                <a:ea typeface="PMingLiU" panose="02020500000000000000" pitchFamily="18" charset="-120"/>
              </a:rPr>
              <a:t>do not </a:t>
            </a:r>
            <a:r>
              <a:rPr lang="en-US" altLang="zh-TW" sz="1800" dirty="0">
                <a:solidFill>
                  <a:srgbClr val="FF0000"/>
                </a:solidFill>
                <a:ea typeface="PMingLiU" panose="02020500000000000000" pitchFamily="18" charset="-120"/>
              </a:rPr>
              <a:t>transport protons (so less ATP is formed from the oxidation of FADH</a:t>
            </a:r>
            <a:r>
              <a:rPr lang="en-US" altLang="zh-TW" sz="1800" baseline="-25000" dirty="0">
                <a:solidFill>
                  <a:srgbClr val="FF0000"/>
                </a:solidFill>
                <a:ea typeface="PMingLiU" panose="02020500000000000000" pitchFamily="18" charset="-120"/>
              </a:rPr>
              <a:t>2</a:t>
            </a:r>
            <a:r>
              <a:rPr lang="en-US" altLang="zh-TW" sz="1800" dirty="0">
                <a:solidFill>
                  <a:srgbClr val="FF0000"/>
                </a:solidFill>
                <a:ea typeface="PMingLiU" panose="02020500000000000000" pitchFamily="18" charset="-120"/>
              </a:rPr>
              <a:t> than from NADH). </a:t>
            </a:r>
          </a:p>
        </p:txBody>
      </p:sp>
      <p:pic>
        <p:nvPicPr>
          <p:cNvPr id="44036" name="Picture 10" descr="unnumbered figure pg 401a"/>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8372"/>
          <a:stretch>
            <a:fillRect/>
          </a:stretch>
        </p:blipFill>
        <p:spPr bwMode="auto">
          <a:xfrm>
            <a:off x="5672138" y="2703513"/>
            <a:ext cx="27955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8"/>
          <p:cNvSpPr>
            <a:spLocks noChangeArrowheads="1"/>
          </p:cNvSpPr>
          <p:nvPr/>
        </p:nvSpPr>
        <p:spPr bwMode="auto">
          <a:xfrm>
            <a:off x="6289675" y="2538413"/>
            <a:ext cx="1682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400" b="1">
                <a:solidFill>
                  <a:srgbClr val="0000FF"/>
                </a:solidFill>
                <a:ea typeface="PMingLiU" panose="02020500000000000000" pitchFamily="18" charset="-120"/>
              </a:rPr>
              <a:t>Succinate dehydrogenase </a:t>
            </a:r>
          </a:p>
        </p:txBody>
      </p:sp>
      <p:pic>
        <p:nvPicPr>
          <p:cNvPr id="44038" name="Picture 2" descr="figure 17-02"/>
          <p:cNvPicPr>
            <a:picLocks noChangeAspect="1" noChangeArrowheads="1"/>
          </p:cNvPicPr>
          <p:nvPr/>
        </p:nvPicPr>
        <p:blipFill>
          <a:blip r:embed="rId5">
            <a:extLst>
              <a:ext uri="{28A0092B-C50C-407E-A947-70E740481C1C}">
                <a14:useLocalDpi xmlns:a14="http://schemas.microsoft.com/office/drawing/2010/main" val="0"/>
              </a:ext>
            </a:extLst>
          </a:blip>
          <a:srcRect b="7079"/>
          <a:stretch>
            <a:fillRect/>
          </a:stretch>
        </p:blipFill>
        <p:spPr bwMode="auto">
          <a:xfrm>
            <a:off x="6059488" y="1220788"/>
            <a:ext cx="178276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TextBox 1"/>
          <p:cNvSpPr txBox="1">
            <a:spLocks noChangeArrowheads="1"/>
          </p:cNvSpPr>
          <p:nvPr/>
        </p:nvSpPr>
        <p:spPr bwMode="auto">
          <a:xfrm>
            <a:off x="8080375" y="3138488"/>
            <a:ext cx="823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b="1"/>
              <a:t>+FADH</a:t>
            </a:r>
            <a:r>
              <a:rPr lang="en-US" altLang="en-US" sz="1600" b="1" baseline="-25000"/>
              <a:t>2</a:t>
            </a:r>
          </a:p>
        </p:txBody>
      </p:sp>
      <p:sp>
        <p:nvSpPr>
          <p:cNvPr id="4404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262BF3AB-FB31-428E-B4EA-EEE633B7D2EF}" type="slidenum">
              <a:rPr lang="en-US" altLang="en-US" sz="1200" smtClean="0">
                <a:solidFill>
                  <a:srgbClr val="898989"/>
                </a:solidFill>
              </a:rPr>
              <a:pPr eaLnBrk="1" hangingPunct="1"/>
              <a:t>21</a:t>
            </a:fld>
            <a:endParaRPr lang="en-US" altLang="en-US" sz="1200">
              <a:solidFill>
                <a:srgbClr val="89898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115888"/>
            <a:ext cx="8229600" cy="1143000"/>
          </a:xfrm>
        </p:spPr>
        <p:txBody>
          <a:bodyPr/>
          <a:lstStyle/>
          <a:p>
            <a:pPr eaLnBrk="1" hangingPunct="1"/>
            <a:r>
              <a:rPr lang="en-US" altLang="en-US" sz="3600" b="1"/>
              <a:t>Coenzyme Q</a:t>
            </a:r>
          </a:p>
        </p:txBody>
      </p:sp>
      <p:sp>
        <p:nvSpPr>
          <p:cNvPr id="46082" name="Rectangle 4"/>
          <p:cNvSpPr>
            <a:spLocks noChangeArrowheads="1"/>
          </p:cNvSpPr>
          <p:nvPr/>
        </p:nvSpPr>
        <p:spPr bwMode="auto">
          <a:xfrm>
            <a:off x="1101725" y="1211263"/>
            <a:ext cx="6807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2000">
                <a:ea typeface="PMingLiU" panose="02020500000000000000" pitchFamily="18" charset="-120"/>
              </a:rPr>
              <a:t>Coenzyme Q is known as </a:t>
            </a:r>
            <a:r>
              <a:rPr lang="en-US" altLang="zh-TW" sz="2000" i="1">
                <a:ea typeface="PMingLiU" panose="02020500000000000000" pitchFamily="18" charset="-120"/>
              </a:rPr>
              <a:t>ubiquinone</a:t>
            </a:r>
            <a:r>
              <a:rPr lang="en-US" altLang="zh-TW" sz="2000">
                <a:ea typeface="PMingLiU" panose="02020500000000000000" pitchFamily="18" charset="-120"/>
              </a:rPr>
              <a:t> because it is a </a:t>
            </a:r>
            <a:r>
              <a:rPr lang="en-US" altLang="zh-TW" sz="2000" i="1">
                <a:solidFill>
                  <a:srgbClr val="FF0000"/>
                </a:solidFill>
                <a:ea typeface="PMingLiU" panose="02020500000000000000" pitchFamily="18" charset="-120"/>
              </a:rPr>
              <a:t>ubi</a:t>
            </a:r>
            <a:r>
              <a:rPr lang="en-US" altLang="zh-TW" sz="2000">
                <a:solidFill>
                  <a:srgbClr val="FF0000"/>
                </a:solidFill>
                <a:ea typeface="PMingLiU" panose="02020500000000000000" pitchFamily="18" charset="-120"/>
              </a:rPr>
              <a:t>quitous </a:t>
            </a:r>
            <a:r>
              <a:rPr lang="en-US" altLang="zh-TW" sz="2000" i="1">
                <a:solidFill>
                  <a:srgbClr val="FF0000"/>
                </a:solidFill>
                <a:ea typeface="PMingLiU" panose="02020500000000000000" pitchFamily="18" charset="-120"/>
              </a:rPr>
              <a:t>quinone</a:t>
            </a:r>
            <a:r>
              <a:rPr lang="en-US" altLang="zh-TW" sz="2000">
                <a:ea typeface="PMingLiU" panose="02020500000000000000" pitchFamily="18" charset="-120"/>
              </a:rPr>
              <a:t> in biological systems. Ubiquinone is a </a:t>
            </a:r>
            <a:r>
              <a:rPr lang="en-US" altLang="zh-TW" sz="2000">
                <a:solidFill>
                  <a:srgbClr val="215968"/>
                </a:solidFill>
                <a:ea typeface="PMingLiU" panose="02020500000000000000" pitchFamily="18" charset="-120"/>
              </a:rPr>
              <a:t>hydrophobic</a:t>
            </a:r>
            <a:r>
              <a:rPr lang="en-US" altLang="zh-TW" sz="2000">
                <a:ea typeface="PMingLiU" panose="02020500000000000000" pitchFamily="18" charset="-120"/>
              </a:rPr>
              <a:t> quinone that diffuses rapidly within the inner mitochondrial membrane. Coenzyme Q is a quinone derivative with a long </a:t>
            </a:r>
            <a:r>
              <a:rPr lang="en-US" altLang="zh-TW" sz="2000" b="1">
                <a:solidFill>
                  <a:srgbClr val="FF0000"/>
                </a:solidFill>
                <a:ea typeface="PMingLiU" panose="02020500000000000000" pitchFamily="18" charset="-120"/>
              </a:rPr>
              <a:t>isoprenoid tail</a:t>
            </a:r>
            <a:r>
              <a:rPr lang="en-US" altLang="zh-TW" sz="2000">
                <a:ea typeface="PMingLiU" panose="02020500000000000000" pitchFamily="18" charset="-120"/>
              </a:rPr>
              <a:t>. The number of five-carbon isoprene units in coenzyme Q depends on the species. </a:t>
            </a:r>
          </a:p>
          <a:p>
            <a:pPr algn="just" eaLnBrk="1" hangingPunct="1"/>
            <a:endParaRPr lang="en-US" altLang="zh-TW" sz="2000">
              <a:ea typeface="PMingLiU" panose="02020500000000000000" pitchFamily="18" charset="-120"/>
            </a:endParaRPr>
          </a:p>
        </p:txBody>
      </p:sp>
      <p:pic>
        <p:nvPicPr>
          <p:cNvPr id="46083" name="Picture 4" descr="Ubiquinol, semiphenoxide">
            <a:hlinkClick r:id="rId3" tooltip="Ubiquinol, semiphenoxide"/>
          </p:cNvPr>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a:off x="1236663" y="4630738"/>
            <a:ext cx="6361112"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6" descr="http://upload.wikimedia.org/wikipedia/commons/thumb/e/e4/P-Benzochinon.svg/47px-P-Benzochinon.svg.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550" y="3286125"/>
            <a:ext cx="48895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2"/>
          <p:cNvSpPr>
            <a:spLocks noChangeArrowheads="1"/>
          </p:cNvSpPr>
          <p:nvPr/>
        </p:nvSpPr>
        <p:spPr bwMode="auto">
          <a:xfrm>
            <a:off x="2165350" y="3714750"/>
            <a:ext cx="1231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i="1">
                <a:ea typeface="PMingLiU" panose="02020500000000000000" pitchFamily="18" charset="-120"/>
              </a:rPr>
              <a:t>ubiquinone</a:t>
            </a:r>
            <a:endParaRPr lang="en-US" altLang="en-US" sz="1800">
              <a:ea typeface="PMingLiU" panose="02020500000000000000" pitchFamily="18" charset="-120"/>
            </a:endParaRPr>
          </a:p>
        </p:txBody>
      </p:sp>
      <p:sp>
        <p:nvSpPr>
          <p:cNvPr id="4608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6483C3DF-B66C-4923-882B-969BCB6E72DF}" type="slidenum">
              <a:rPr lang="en-US" altLang="en-US" sz="1200" smtClean="0">
                <a:solidFill>
                  <a:srgbClr val="898989"/>
                </a:solidFill>
              </a:rPr>
              <a:pPr eaLnBrk="1" hangingPunct="1"/>
              <a:t>22</a:t>
            </a:fld>
            <a:endParaRPr lang="en-US" altLang="en-US" sz="1200">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en-US" sz="3600" b="1"/>
              <a:t>Coenzyme Q</a:t>
            </a:r>
            <a:endParaRPr lang="en-US" altLang="en-US" sz="3600"/>
          </a:p>
        </p:txBody>
      </p:sp>
      <p:graphicFrame>
        <p:nvGraphicFramePr>
          <p:cNvPr id="48130" name="Object 5"/>
          <p:cNvGraphicFramePr>
            <a:graphicFrameLocks noGrp="1" noChangeAspect="1"/>
          </p:cNvGraphicFramePr>
          <p:nvPr>
            <p:ph idx="1"/>
          </p:nvPr>
        </p:nvGraphicFramePr>
        <p:xfrm>
          <a:off x="684213" y="1535113"/>
          <a:ext cx="7715250" cy="1574800"/>
        </p:xfrm>
        <a:graphic>
          <a:graphicData uri="http://schemas.openxmlformats.org/presentationml/2006/ole">
            <mc:AlternateContent xmlns:mc="http://schemas.openxmlformats.org/markup-compatibility/2006">
              <mc:Choice xmlns:v="urn:schemas-microsoft-com:vml" Requires="v">
                <p:oleObj spid="_x0000_s3075" name="CS ChemDraw Drawing" r:id="rId3" imgW="8232648" imgH="1680972" progId="">
                  <p:embed/>
                </p:oleObj>
              </mc:Choice>
              <mc:Fallback>
                <p:oleObj name="CS ChemDraw Drawing" r:id="rId3" imgW="8232648" imgH="1680972" progId="">
                  <p:embed/>
                  <p:pic>
                    <p:nvPicPr>
                      <p:cNvPr id="4813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535113"/>
                        <a:ext cx="771525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1" name="Text Box 7"/>
          <p:cNvSpPr txBox="1">
            <a:spLocks noChangeArrowheads="1"/>
          </p:cNvSpPr>
          <p:nvPr/>
        </p:nvSpPr>
        <p:spPr bwMode="auto">
          <a:xfrm>
            <a:off x="568325" y="3336925"/>
            <a:ext cx="16716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400"/>
              <a:t>Fully-oxidized form</a:t>
            </a:r>
          </a:p>
          <a:p>
            <a:pPr algn="ctr" eaLnBrk="1" hangingPunct="1"/>
            <a:r>
              <a:rPr lang="en-US" altLang="en-US" sz="1400"/>
              <a:t>Q (ubiquinone)</a:t>
            </a:r>
          </a:p>
        </p:txBody>
      </p:sp>
      <p:sp>
        <p:nvSpPr>
          <p:cNvPr id="48132" name="Text Box 8"/>
          <p:cNvSpPr txBox="1">
            <a:spLocks noChangeArrowheads="1"/>
          </p:cNvSpPr>
          <p:nvPr/>
        </p:nvSpPr>
        <p:spPr bwMode="auto">
          <a:xfrm>
            <a:off x="3983038" y="3354388"/>
            <a:ext cx="1219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400"/>
              <a:t>Semiquinone</a:t>
            </a:r>
          </a:p>
          <a:p>
            <a:pPr algn="ctr" eaLnBrk="1" hangingPunct="1"/>
            <a:r>
              <a:rPr lang="en-US" altLang="en-US" sz="1400"/>
              <a:t>Q</a:t>
            </a:r>
            <a:r>
              <a:rPr lang="en-US" altLang="en-US" sz="1400" baseline="30000">
                <a:sym typeface="Symbol" panose="05050102010706020507" pitchFamily="18" charset="2"/>
              </a:rPr>
              <a:t></a:t>
            </a:r>
          </a:p>
        </p:txBody>
      </p:sp>
      <p:sp>
        <p:nvSpPr>
          <p:cNvPr id="48133" name="Text Box 9"/>
          <p:cNvSpPr txBox="1">
            <a:spLocks noChangeArrowheads="1"/>
          </p:cNvSpPr>
          <p:nvPr/>
        </p:nvSpPr>
        <p:spPr bwMode="auto">
          <a:xfrm>
            <a:off x="6831013" y="3336925"/>
            <a:ext cx="1568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1400"/>
              <a:t>Fully-reduced form</a:t>
            </a:r>
          </a:p>
          <a:p>
            <a:pPr algn="ctr" eaLnBrk="1" hangingPunct="1"/>
            <a:r>
              <a:rPr lang="en-US" altLang="en-US" sz="1400"/>
              <a:t>QH</a:t>
            </a:r>
            <a:r>
              <a:rPr lang="en-US" altLang="en-US" sz="1400" baseline="-25000"/>
              <a:t>2</a:t>
            </a:r>
            <a:r>
              <a:rPr lang="en-US" altLang="en-US" sz="1400"/>
              <a:t> (</a:t>
            </a:r>
            <a:r>
              <a:rPr lang="en-US" altLang="en-US" sz="1400">
                <a:solidFill>
                  <a:srgbClr val="FF0000"/>
                </a:solidFill>
              </a:rPr>
              <a:t>ubiquinol</a:t>
            </a:r>
            <a:r>
              <a:rPr lang="en-US" altLang="en-US" sz="1400"/>
              <a:t>)</a:t>
            </a:r>
          </a:p>
        </p:txBody>
      </p:sp>
      <p:sp>
        <p:nvSpPr>
          <p:cNvPr id="48134" name="TextBox 7"/>
          <p:cNvSpPr txBox="1">
            <a:spLocks noChangeArrowheads="1"/>
          </p:cNvSpPr>
          <p:nvPr/>
        </p:nvSpPr>
        <p:spPr bwMode="auto">
          <a:xfrm>
            <a:off x="874713" y="4013200"/>
            <a:ext cx="75247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spcAft>
                <a:spcPts val="600"/>
              </a:spcAft>
              <a:buFont typeface="Wingdings" panose="05000000000000000000" pitchFamily="2" charset="2"/>
              <a:buChar char="q"/>
            </a:pPr>
            <a:r>
              <a:rPr lang="en-US" altLang="zh-TW" sz="1600">
                <a:solidFill>
                  <a:srgbClr val="000000"/>
                </a:solidFill>
                <a:ea typeface="PMingLiU" panose="02020500000000000000" pitchFamily="18" charset="-120"/>
              </a:rPr>
              <a:t>Quinones can exist in three oxidation states. </a:t>
            </a:r>
          </a:p>
          <a:p>
            <a:pPr algn="just" eaLnBrk="1" hangingPunct="1">
              <a:spcAft>
                <a:spcPts val="600"/>
              </a:spcAft>
              <a:buFont typeface="Wingdings" panose="05000000000000000000" pitchFamily="2" charset="2"/>
              <a:buChar char="q"/>
            </a:pPr>
            <a:r>
              <a:rPr lang="en-US" altLang="zh-TW" sz="1600">
                <a:solidFill>
                  <a:srgbClr val="000000"/>
                </a:solidFill>
                <a:ea typeface="PMingLiU" panose="02020500000000000000" pitchFamily="18" charset="-120"/>
              </a:rPr>
              <a:t>In the fully oxidized state (Q), coenzyme Q has two keto groups. </a:t>
            </a:r>
          </a:p>
          <a:p>
            <a:pPr algn="just" eaLnBrk="1" hangingPunct="1">
              <a:spcAft>
                <a:spcPts val="600"/>
              </a:spcAft>
              <a:buFont typeface="Wingdings" panose="05000000000000000000" pitchFamily="2" charset="2"/>
              <a:buChar char="q"/>
            </a:pPr>
            <a:r>
              <a:rPr lang="en-US" altLang="zh-TW" sz="1600">
                <a:solidFill>
                  <a:srgbClr val="000000"/>
                </a:solidFill>
                <a:ea typeface="PMingLiU" panose="02020500000000000000" pitchFamily="18" charset="-120"/>
              </a:rPr>
              <a:t>The addition of one electron and one proton results in the semiquinone form (QH</a:t>
            </a:r>
            <a:r>
              <a:rPr lang="en-US" altLang="zh-TW" sz="1600" baseline="30000">
                <a:solidFill>
                  <a:srgbClr val="000000"/>
                </a:solidFill>
                <a:ea typeface="PMingLiU" panose="02020500000000000000" pitchFamily="18" charset="-120"/>
                <a:sym typeface="Symbol" panose="05050102010706020507" pitchFamily="18" charset="2"/>
              </a:rPr>
              <a:t></a:t>
            </a:r>
            <a:r>
              <a:rPr lang="en-US" altLang="zh-TW" sz="1600">
                <a:solidFill>
                  <a:srgbClr val="000000"/>
                </a:solidFill>
                <a:ea typeface="PMingLiU" panose="02020500000000000000" pitchFamily="18" charset="-120"/>
              </a:rPr>
              <a:t>). </a:t>
            </a:r>
          </a:p>
          <a:p>
            <a:pPr algn="just" eaLnBrk="1" hangingPunct="1">
              <a:spcAft>
                <a:spcPts val="600"/>
              </a:spcAft>
              <a:buFont typeface="Wingdings" panose="05000000000000000000" pitchFamily="2" charset="2"/>
              <a:buChar char="q"/>
            </a:pPr>
            <a:r>
              <a:rPr lang="en-US" altLang="zh-TW" sz="1600">
                <a:solidFill>
                  <a:srgbClr val="000000"/>
                </a:solidFill>
                <a:ea typeface="PMingLiU" panose="02020500000000000000" pitchFamily="18" charset="-120"/>
              </a:rPr>
              <a:t>The semiquinone form is relatively easily deprotonated to form a semiquinone radical anion (Q</a:t>
            </a:r>
            <a:r>
              <a:rPr lang="en-US" altLang="zh-TW" sz="1600" baseline="30000">
                <a:solidFill>
                  <a:srgbClr val="000000"/>
                </a:solidFill>
                <a:ea typeface="PMingLiU" panose="02020500000000000000" pitchFamily="18" charset="-120"/>
                <a:sym typeface="Symbol" panose="05050102010706020507" pitchFamily="18" charset="2"/>
              </a:rPr>
              <a:t></a:t>
            </a:r>
            <a:r>
              <a:rPr lang="en-US" altLang="zh-TW" sz="1600">
                <a:solidFill>
                  <a:srgbClr val="000000"/>
                </a:solidFill>
                <a:ea typeface="PMingLiU" panose="02020500000000000000" pitchFamily="18" charset="-120"/>
              </a:rPr>
              <a:t>). The addition of a second electron and proton generates ubiquinol (QH</a:t>
            </a:r>
            <a:r>
              <a:rPr lang="en-US" altLang="zh-TW" sz="1600" baseline="-25000">
                <a:solidFill>
                  <a:srgbClr val="000000"/>
                </a:solidFill>
                <a:ea typeface="PMingLiU" panose="02020500000000000000" pitchFamily="18" charset="-120"/>
              </a:rPr>
              <a:t>2</a:t>
            </a:r>
            <a:r>
              <a:rPr lang="en-US" altLang="zh-TW" sz="1600">
                <a:solidFill>
                  <a:srgbClr val="000000"/>
                </a:solidFill>
                <a:ea typeface="PMingLiU" panose="02020500000000000000" pitchFamily="18" charset="-120"/>
              </a:rPr>
              <a:t>), the fully reduced form of coenzyme Q, which holds its protons more tightly. </a:t>
            </a:r>
          </a:p>
          <a:p>
            <a:pPr algn="just" eaLnBrk="1" hangingPunct="1">
              <a:spcAft>
                <a:spcPts val="600"/>
              </a:spcAft>
              <a:buFont typeface="Wingdings" panose="05000000000000000000" pitchFamily="2" charset="2"/>
              <a:buChar char="q"/>
            </a:pPr>
            <a:r>
              <a:rPr lang="en-US" altLang="zh-TW" sz="1600">
                <a:solidFill>
                  <a:srgbClr val="000000"/>
                </a:solidFill>
                <a:ea typeface="PMingLiU" panose="02020500000000000000" pitchFamily="18" charset="-120"/>
              </a:rPr>
              <a:t>Thus, </a:t>
            </a:r>
            <a:r>
              <a:rPr lang="en-US" altLang="zh-TW" sz="1600" i="1">
                <a:solidFill>
                  <a:srgbClr val="FF0000"/>
                </a:solidFill>
                <a:ea typeface="PMingLiU" panose="02020500000000000000" pitchFamily="18" charset="-120"/>
              </a:rPr>
              <a:t>for quinones, electron-transfer reactions are coupled to proton binding and release</a:t>
            </a:r>
            <a:r>
              <a:rPr lang="en-US" altLang="zh-TW" sz="1600" i="1">
                <a:solidFill>
                  <a:srgbClr val="000000"/>
                </a:solidFill>
                <a:ea typeface="PMingLiU" panose="02020500000000000000" pitchFamily="18" charset="-120"/>
              </a:rPr>
              <a:t>,</a:t>
            </a:r>
            <a:r>
              <a:rPr lang="en-US" altLang="zh-TW" sz="1600">
                <a:solidFill>
                  <a:srgbClr val="000000"/>
                </a:solidFill>
                <a:ea typeface="PMingLiU" panose="02020500000000000000" pitchFamily="18" charset="-120"/>
              </a:rPr>
              <a:t> a property that is key to transmembrane proton transport. </a:t>
            </a:r>
          </a:p>
        </p:txBody>
      </p:sp>
      <p:sp>
        <p:nvSpPr>
          <p:cNvPr id="4813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627BED19-C7B7-48D1-859F-B2B271FDBE73}" type="slidenum">
              <a:rPr lang="en-US" altLang="en-US" sz="1200" smtClean="0">
                <a:solidFill>
                  <a:srgbClr val="898989"/>
                </a:solidFill>
              </a:rPr>
              <a:pPr eaLnBrk="1" hangingPunct="1"/>
              <a:t>23</a:t>
            </a:fld>
            <a:endParaRPr lang="en-US" altLang="en-US" sz="1200">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457200" y="188913"/>
            <a:ext cx="8229600" cy="777875"/>
          </a:xfrm>
        </p:spPr>
        <p:txBody>
          <a:bodyPr/>
          <a:lstStyle/>
          <a:p>
            <a:pPr eaLnBrk="1" hangingPunct="1"/>
            <a:r>
              <a:rPr lang="en-US" altLang="zh-TW" sz="3200" b="1">
                <a:ea typeface="PMingLiU" panose="02020500000000000000" pitchFamily="18" charset="-120"/>
              </a:rPr>
              <a:t>Q-cytochrome c oxidoreductase (Complex III)</a:t>
            </a:r>
            <a:endParaRPr lang="en-US" altLang="en-US" sz="3200" b="1"/>
          </a:p>
        </p:txBody>
      </p:sp>
      <p:pic>
        <p:nvPicPr>
          <p:cNvPr id="49154" name="Picture 4" descr="figure 14-11"/>
          <p:cNvPicPr>
            <a:picLocks noChangeAspect="1" noChangeArrowheads="1"/>
          </p:cNvPicPr>
          <p:nvPr/>
        </p:nvPicPr>
        <p:blipFill>
          <a:blip r:embed="rId3">
            <a:extLst>
              <a:ext uri="{28A0092B-C50C-407E-A947-70E740481C1C}">
                <a14:useLocalDpi xmlns:a14="http://schemas.microsoft.com/office/drawing/2010/main" val="0"/>
              </a:ext>
            </a:extLst>
          </a:blip>
          <a:srcRect b="8257"/>
          <a:stretch>
            <a:fillRect/>
          </a:stretch>
        </p:blipFill>
        <p:spPr bwMode="auto">
          <a:xfrm>
            <a:off x="1162050" y="950913"/>
            <a:ext cx="4414838"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714375" y="3444875"/>
            <a:ext cx="7886700"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spcAft>
                <a:spcPts val="600"/>
              </a:spcAft>
            </a:pPr>
            <a:r>
              <a:rPr lang="en-US" altLang="zh-TW" sz="1600" dirty="0">
                <a:ea typeface="PMingLiU" panose="02020500000000000000" pitchFamily="18" charset="-120"/>
              </a:rPr>
              <a:t>The function of Q-cytochrome </a:t>
            </a:r>
            <a:r>
              <a:rPr lang="en-US" altLang="zh-TW" sz="1600" i="1" dirty="0">
                <a:ea typeface="PMingLiU" panose="02020500000000000000" pitchFamily="18" charset="-120"/>
              </a:rPr>
              <a:t>c</a:t>
            </a:r>
            <a:r>
              <a:rPr lang="en-US" altLang="zh-TW" sz="1600" dirty="0">
                <a:ea typeface="PMingLiU" panose="02020500000000000000" pitchFamily="18" charset="-120"/>
              </a:rPr>
              <a:t> oxidoreductase is to catalyze the transfer of electrons from QH</a:t>
            </a:r>
            <a:r>
              <a:rPr lang="en-US" altLang="zh-TW" sz="1600" baseline="-25000" dirty="0">
                <a:ea typeface="PMingLiU" panose="02020500000000000000" pitchFamily="18" charset="-120"/>
              </a:rPr>
              <a:t>2</a:t>
            </a:r>
            <a:r>
              <a:rPr lang="en-US" altLang="zh-TW" sz="1600" dirty="0">
                <a:ea typeface="PMingLiU" panose="02020500000000000000" pitchFamily="18" charset="-120"/>
              </a:rPr>
              <a:t> to oxidized </a:t>
            </a:r>
            <a:r>
              <a:rPr lang="en-US" altLang="zh-TW" sz="1600" i="1" dirty="0">
                <a:ea typeface="PMingLiU" panose="02020500000000000000" pitchFamily="18" charset="-120"/>
              </a:rPr>
              <a:t>cytochrome</a:t>
            </a:r>
            <a:r>
              <a:rPr lang="en-US" altLang="zh-TW" sz="1600" dirty="0">
                <a:ea typeface="PMingLiU" panose="02020500000000000000" pitchFamily="18" charset="-120"/>
              </a:rPr>
              <a:t> c </a:t>
            </a:r>
            <a:r>
              <a:rPr lang="en-US" altLang="zh-TW" sz="1600" i="1" dirty="0">
                <a:ea typeface="PMingLiU" panose="02020500000000000000" pitchFamily="18" charset="-120"/>
              </a:rPr>
              <a:t>(</a:t>
            </a:r>
            <a:r>
              <a:rPr lang="en-US" altLang="zh-TW" sz="1600" i="1" dirty="0" err="1">
                <a:ea typeface="PMingLiU" panose="02020500000000000000" pitchFamily="18" charset="-120"/>
              </a:rPr>
              <a:t>cyt</a:t>
            </a:r>
            <a:r>
              <a:rPr lang="en-US" altLang="zh-TW" sz="1600" i="1" dirty="0">
                <a:ea typeface="PMingLiU" panose="02020500000000000000" pitchFamily="18" charset="-120"/>
              </a:rPr>
              <a:t> c)</a:t>
            </a:r>
            <a:r>
              <a:rPr lang="en-US" altLang="zh-TW" sz="1600" dirty="0">
                <a:ea typeface="PMingLiU" panose="02020500000000000000" pitchFamily="18" charset="-120"/>
              </a:rPr>
              <a:t>, a water-soluble protein, and concomitantly pump protons out of the mitochondrial matrix. </a:t>
            </a:r>
          </a:p>
          <a:p>
            <a:pPr algn="just" eaLnBrk="1" hangingPunct="1">
              <a:spcAft>
                <a:spcPts val="600"/>
              </a:spcAft>
            </a:pPr>
            <a:r>
              <a:rPr lang="en-US" altLang="zh-TW" sz="1600" dirty="0">
                <a:ea typeface="PMingLiU" panose="02020500000000000000" pitchFamily="18" charset="-120"/>
              </a:rPr>
              <a:t>A cytochrome is an electron-transferring protein that contains a </a:t>
            </a:r>
            <a:r>
              <a:rPr lang="en-US" altLang="zh-TW" sz="1600" dirty="0" err="1">
                <a:ea typeface="PMingLiU" panose="02020500000000000000" pitchFamily="18" charset="-120"/>
              </a:rPr>
              <a:t>heme</a:t>
            </a:r>
            <a:r>
              <a:rPr lang="en-US" altLang="zh-TW" sz="1600" dirty="0">
                <a:ea typeface="PMingLiU" panose="02020500000000000000" pitchFamily="18" charset="-120"/>
              </a:rPr>
              <a:t> prosthetic group. The iron ion of cytochrome alternates between Fe</a:t>
            </a:r>
            <a:r>
              <a:rPr lang="en-US" altLang="zh-TW" sz="1600" baseline="30000" dirty="0">
                <a:ea typeface="PMingLiU" panose="02020500000000000000" pitchFamily="18" charset="-120"/>
              </a:rPr>
              <a:t>2+</a:t>
            </a:r>
            <a:r>
              <a:rPr lang="en-US" altLang="zh-TW" sz="1600" dirty="0">
                <a:ea typeface="PMingLiU" panose="02020500000000000000" pitchFamily="18" charset="-120"/>
              </a:rPr>
              <a:t> and Fe</a:t>
            </a:r>
            <a:r>
              <a:rPr lang="en-US" altLang="zh-TW" sz="1600" baseline="30000" dirty="0">
                <a:ea typeface="PMingLiU" panose="02020500000000000000" pitchFamily="18" charset="-120"/>
              </a:rPr>
              <a:t>3+</a:t>
            </a:r>
            <a:r>
              <a:rPr lang="en-US" altLang="zh-TW" sz="1600" dirty="0">
                <a:ea typeface="PMingLiU" panose="02020500000000000000" pitchFamily="18" charset="-120"/>
              </a:rPr>
              <a:t> during the electron transport. </a:t>
            </a:r>
          </a:p>
        </p:txBody>
      </p:sp>
      <p:sp>
        <p:nvSpPr>
          <p:cNvPr id="49156" name="Rectangle 1"/>
          <p:cNvSpPr>
            <a:spLocks noChangeArrowheads="1"/>
          </p:cNvSpPr>
          <p:nvPr/>
        </p:nvSpPr>
        <p:spPr bwMode="auto">
          <a:xfrm>
            <a:off x="6121400" y="950913"/>
            <a:ext cx="28035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100"/>
              <a:t>http://www.rcsb.org/pdb/explore/jmol.do?structureId=1KYO&amp;bionumber=1</a:t>
            </a:r>
          </a:p>
        </p:txBody>
      </p:sp>
      <p:sp>
        <p:nvSpPr>
          <p:cNvPr id="4915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25844F37-3BCA-45A8-84E7-829034771455}" type="slidenum">
              <a:rPr lang="en-US" altLang="en-US" sz="1200" smtClean="0">
                <a:solidFill>
                  <a:srgbClr val="898989"/>
                </a:solidFill>
              </a:rPr>
              <a:pPr eaLnBrk="1" hangingPunct="1"/>
              <a:t>24</a:t>
            </a:fld>
            <a:endParaRPr lang="en-US" altLang="en-US" sz="1200">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274638"/>
            <a:ext cx="8229600" cy="633412"/>
          </a:xfrm>
        </p:spPr>
        <p:txBody>
          <a:bodyPr/>
          <a:lstStyle/>
          <a:p>
            <a:pPr eaLnBrk="1" hangingPunct="1"/>
            <a:r>
              <a:rPr lang="en-US" altLang="zh-TW" sz="3600" b="1">
                <a:ea typeface="PMingLiU" panose="02020500000000000000" pitchFamily="18" charset="-120"/>
              </a:rPr>
              <a:t>Cytochrome c oxidase (Complex IV)</a:t>
            </a:r>
            <a:endParaRPr lang="en-US" altLang="en-US" sz="3600" b="1"/>
          </a:p>
        </p:txBody>
      </p:sp>
      <p:sp>
        <p:nvSpPr>
          <p:cNvPr id="57346" name="Text Box 5"/>
          <p:cNvSpPr txBox="1">
            <a:spLocks noChangeArrowheads="1"/>
          </p:cNvSpPr>
          <p:nvPr/>
        </p:nvSpPr>
        <p:spPr bwMode="auto">
          <a:xfrm>
            <a:off x="5207000" y="1382713"/>
            <a:ext cx="34115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600">
                <a:ea typeface="PMingLiU" panose="02020500000000000000" pitchFamily="18" charset="-120"/>
              </a:rPr>
              <a:t>Cytochrome C oxidase accepts electrons from reduced cytochrome c and uses them to reduce molecular oxygen to water.</a:t>
            </a:r>
          </a:p>
        </p:txBody>
      </p:sp>
      <p:sp>
        <p:nvSpPr>
          <p:cNvPr id="57347" name="Rectangle 6"/>
          <p:cNvSpPr>
            <a:spLocks noChangeArrowheads="1"/>
          </p:cNvSpPr>
          <p:nvPr/>
        </p:nvSpPr>
        <p:spPr bwMode="auto">
          <a:xfrm>
            <a:off x="4624388" y="3106738"/>
            <a:ext cx="45037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buFont typeface="Wingdings" panose="05000000000000000000" pitchFamily="2" charset="2"/>
              <a:buChar char="q"/>
            </a:pPr>
            <a:r>
              <a:rPr lang="en-US" altLang="zh-TW" sz="1800">
                <a:ea typeface="PMingLiU" panose="02020500000000000000" pitchFamily="18" charset="-120"/>
              </a:rPr>
              <a:t>Cytochrome </a:t>
            </a:r>
            <a:r>
              <a:rPr lang="en-US" altLang="zh-TW" sz="1800" i="1">
                <a:ea typeface="PMingLiU" panose="02020500000000000000" pitchFamily="18" charset="-120"/>
              </a:rPr>
              <a:t>c</a:t>
            </a:r>
            <a:r>
              <a:rPr lang="en-US" altLang="zh-TW" sz="1800">
                <a:ea typeface="PMingLiU" panose="02020500000000000000" pitchFamily="18" charset="-120"/>
              </a:rPr>
              <a:t> oxidase contains two  heme A (</a:t>
            </a:r>
            <a:r>
              <a:rPr lang="en-US" altLang="zh-TW" sz="1800">
                <a:solidFill>
                  <a:srgbClr val="FF0000"/>
                </a:solidFill>
                <a:ea typeface="PMingLiU" panose="02020500000000000000" pitchFamily="18" charset="-120"/>
              </a:rPr>
              <a:t>heme a and heme a</a:t>
            </a:r>
            <a:r>
              <a:rPr lang="en-US" altLang="zh-TW" sz="1800" baseline="-25000">
                <a:solidFill>
                  <a:srgbClr val="FF0000"/>
                </a:solidFill>
                <a:ea typeface="PMingLiU" panose="02020500000000000000" pitchFamily="18" charset="-120"/>
              </a:rPr>
              <a:t>3</a:t>
            </a:r>
            <a:r>
              <a:rPr lang="en-US" altLang="zh-TW" sz="1800">
                <a:solidFill>
                  <a:srgbClr val="FF0000"/>
                </a:solidFill>
                <a:ea typeface="PMingLiU" panose="02020500000000000000" pitchFamily="18" charset="-120"/>
              </a:rPr>
              <a:t> </a:t>
            </a:r>
            <a:r>
              <a:rPr lang="en-US" altLang="zh-TW" sz="1800">
                <a:ea typeface="PMingLiU" panose="02020500000000000000" pitchFamily="18" charset="-120"/>
              </a:rPr>
              <a:t>Fe) groups and three copper ions, arranged as two copper centers (</a:t>
            </a:r>
            <a:r>
              <a:rPr lang="en-US" altLang="zh-TW" sz="1800" i="1">
                <a:ea typeface="PMingLiU" panose="02020500000000000000" pitchFamily="18" charset="-120"/>
              </a:rPr>
              <a:t>Cu</a:t>
            </a:r>
            <a:r>
              <a:rPr lang="en-US" altLang="zh-TW" sz="1800" i="1" baseline="-25000">
                <a:ea typeface="PMingLiU" panose="02020500000000000000" pitchFamily="18" charset="-120"/>
              </a:rPr>
              <a:t>A</a:t>
            </a:r>
            <a:r>
              <a:rPr lang="en-US" altLang="zh-TW" sz="1800" i="1">
                <a:ea typeface="PMingLiU" panose="02020500000000000000" pitchFamily="18" charset="-120"/>
              </a:rPr>
              <a:t> </a:t>
            </a:r>
            <a:r>
              <a:rPr lang="en-US" altLang="zh-TW" sz="1800">
                <a:ea typeface="PMingLiU" panose="02020500000000000000" pitchFamily="18" charset="-120"/>
              </a:rPr>
              <a:t>and </a:t>
            </a:r>
            <a:r>
              <a:rPr lang="en-US" altLang="zh-TW" sz="1800" i="1">
                <a:ea typeface="PMingLiU" panose="02020500000000000000" pitchFamily="18" charset="-120"/>
              </a:rPr>
              <a:t>Cu</a:t>
            </a:r>
            <a:r>
              <a:rPr lang="en-US" altLang="zh-TW" sz="1800" i="1" baseline="-25000">
                <a:ea typeface="PMingLiU" panose="02020500000000000000" pitchFamily="18" charset="-120"/>
              </a:rPr>
              <a:t>B</a:t>
            </a:r>
            <a:r>
              <a:rPr lang="en-US" altLang="zh-TW" sz="1800">
                <a:ea typeface="PMingLiU" panose="02020500000000000000" pitchFamily="18" charset="-120"/>
              </a:rPr>
              <a:t>). </a:t>
            </a:r>
          </a:p>
          <a:p>
            <a:pPr algn="just" eaLnBrk="1" hangingPunct="1">
              <a:buFont typeface="Wingdings" panose="05000000000000000000" pitchFamily="2" charset="2"/>
              <a:buChar char="q"/>
            </a:pPr>
            <a:r>
              <a:rPr lang="en-US" altLang="zh-TW" sz="1800">
                <a:ea typeface="PMingLiU" panose="02020500000000000000" pitchFamily="18" charset="-120"/>
              </a:rPr>
              <a:t>Together, </a:t>
            </a:r>
            <a:r>
              <a:rPr lang="en-US" altLang="zh-TW" sz="1800">
                <a:solidFill>
                  <a:srgbClr val="FF0000"/>
                </a:solidFill>
                <a:ea typeface="PMingLiU" panose="02020500000000000000" pitchFamily="18" charset="-120"/>
              </a:rPr>
              <a:t>heme a</a:t>
            </a:r>
            <a:r>
              <a:rPr lang="en-US" altLang="zh-TW" sz="1800" baseline="-25000">
                <a:solidFill>
                  <a:srgbClr val="FF0000"/>
                </a:solidFill>
                <a:ea typeface="PMingLiU" panose="02020500000000000000" pitchFamily="18" charset="-120"/>
              </a:rPr>
              <a:t>3</a:t>
            </a:r>
            <a:r>
              <a:rPr lang="en-US" altLang="zh-TW" sz="1800">
                <a:solidFill>
                  <a:srgbClr val="FF0000"/>
                </a:solidFill>
                <a:ea typeface="PMingLiU" panose="02020500000000000000" pitchFamily="18" charset="-120"/>
              </a:rPr>
              <a:t> and Cu</a:t>
            </a:r>
            <a:r>
              <a:rPr lang="en-US" altLang="zh-TW" sz="1800" baseline="-25000">
                <a:solidFill>
                  <a:srgbClr val="FF0000"/>
                </a:solidFill>
                <a:ea typeface="PMingLiU" panose="02020500000000000000" pitchFamily="18" charset="-120"/>
              </a:rPr>
              <a:t>B</a:t>
            </a:r>
            <a:r>
              <a:rPr lang="en-US" altLang="zh-TW" sz="1800">
                <a:solidFill>
                  <a:srgbClr val="FF0000"/>
                </a:solidFill>
                <a:ea typeface="PMingLiU" panose="02020500000000000000" pitchFamily="18" charset="-120"/>
              </a:rPr>
              <a:t> form the active center at which O</a:t>
            </a:r>
            <a:r>
              <a:rPr lang="en-US" altLang="zh-TW" sz="1800" baseline="-25000">
                <a:solidFill>
                  <a:srgbClr val="FF0000"/>
                </a:solidFill>
                <a:ea typeface="PMingLiU" panose="02020500000000000000" pitchFamily="18" charset="-120"/>
              </a:rPr>
              <a:t>2</a:t>
            </a:r>
            <a:r>
              <a:rPr lang="en-US" altLang="zh-TW" sz="1800">
                <a:solidFill>
                  <a:srgbClr val="FF0000"/>
                </a:solidFill>
                <a:ea typeface="PMingLiU" panose="02020500000000000000" pitchFamily="18" charset="-120"/>
              </a:rPr>
              <a:t> is reduced to H</a:t>
            </a:r>
            <a:r>
              <a:rPr lang="en-US" altLang="zh-TW" sz="1800" baseline="-25000">
                <a:solidFill>
                  <a:srgbClr val="FF0000"/>
                </a:solidFill>
                <a:ea typeface="PMingLiU" panose="02020500000000000000" pitchFamily="18" charset="-120"/>
              </a:rPr>
              <a:t>2</a:t>
            </a:r>
            <a:r>
              <a:rPr lang="en-US" altLang="zh-TW" sz="1800">
                <a:solidFill>
                  <a:srgbClr val="FF0000"/>
                </a:solidFill>
                <a:ea typeface="PMingLiU" panose="02020500000000000000" pitchFamily="18" charset="-120"/>
              </a:rPr>
              <a:t>O</a:t>
            </a:r>
            <a:r>
              <a:rPr lang="en-US" altLang="zh-TW" sz="1800">
                <a:ea typeface="PMingLiU" panose="02020500000000000000" pitchFamily="18" charset="-120"/>
              </a:rPr>
              <a:t>.</a:t>
            </a:r>
          </a:p>
        </p:txBody>
      </p:sp>
      <p:sp>
        <p:nvSpPr>
          <p:cNvPr id="573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0D43539-F22A-4E1E-811C-AE43A51244DC}" type="slidenum">
              <a:rPr lang="en-US" altLang="en-US" sz="1200" smtClean="0">
                <a:solidFill>
                  <a:srgbClr val="898989"/>
                </a:solidFill>
              </a:rPr>
              <a:pPr eaLnBrk="1" hangingPunct="1"/>
              <a:t>25</a:t>
            </a:fld>
            <a:endParaRPr lang="en-US" altLang="en-US" sz="1200">
              <a:solidFill>
                <a:srgbClr val="898989"/>
              </a:solidFill>
            </a:endParaRPr>
          </a:p>
        </p:txBody>
      </p:sp>
      <p:pic>
        <p:nvPicPr>
          <p:cNvPr id="573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3775"/>
            <a:ext cx="4999038"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274638"/>
            <a:ext cx="8229600" cy="633412"/>
          </a:xfrm>
        </p:spPr>
        <p:txBody>
          <a:bodyPr/>
          <a:lstStyle/>
          <a:p>
            <a:pPr eaLnBrk="1" hangingPunct="1"/>
            <a:r>
              <a:rPr lang="en-US" altLang="en-US" sz="3600" b="1"/>
              <a:t>Reactive Oxygen Species (ROS)</a:t>
            </a:r>
            <a:endParaRPr lang="en-US" altLang="en-US" sz="3600" b="1" baseline="-25000"/>
          </a:p>
        </p:txBody>
      </p:sp>
      <p:sp>
        <p:nvSpPr>
          <p:cNvPr id="60418" name="Rectangle 4"/>
          <p:cNvSpPr>
            <a:spLocks noChangeArrowheads="1"/>
          </p:cNvSpPr>
          <p:nvPr/>
        </p:nvSpPr>
        <p:spPr bwMode="auto">
          <a:xfrm>
            <a:off x="666750" y="994916"/>
            <a:ext cx="78581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600" dirty="0">
                <a:ea typeface="PMingLiU" panose="02020500000000000000" pitchFamily="18" charset="-120"/>
              </a:rPr>
              <a:t>The transfer of four electrons leads to </a:t>
            </a:r>
            <a:r>
              <a:rPr lang="en-US" altLang="zh-TW" sz="1600" b="1" dirty="0">
                <a:ea typeface="PMingLiU" panose="02020500000000000000" pitchFamily="18" charset="-120"/>
              </a:rPr>
              <a:t>safe</a:t>
            </a:r>
            <a:r>
              <a:rPr lang="en-US" altLang="zh-TW" sz="1600" dirty="0">
                <a:ea typeface="PMingLiU" panose="02020500000000000000" pitchFamily="18" charset="-120"/>
              </a:rPr>
              <a:t> products (two molecules of H</a:t>
            </a:r>
            <a:r>
              <a:rPr lang="en-US" altLang="zh-TW" sz="1600" baseline="-25000" dirty="0">
                <a:ea typeface="PMingLiU" panose="02020500000000000000" pitchFamily="18" charset="-120"/>
              </a:rPr>
              <a:t>2</a:t>
            </a:r>
            <a:r>
              <a:rPr lang="en-US" altLang="zh-TW" sz="1600" dirty="0">
                <a:ea typeface="PMingLiU" panose="02020500000000000000" pitchFamily="18" charset="-120"/>
              </a:rPr>
              <a:t>O), but </a:t>
            </a:r>
            <a:r>
              <a:rPr lang="en-US" altLang="zh-TW" sz="1600" dirty="0">
                <a:solidFill>
                  <a:srgbClr val="FF0000"/>
                </a:solidFill>
                <a:ea typeface="PMingLiU" panose="02020500000000000000" pitchFamily="18" charset="-120"/>
              </a:rPr>
              <a:t>electrons have to be transferred one-by-one.</a:t>
            </a:r>
            <a:r>
              <a:rPr lang="en-US" altLang="zh-TW" sz="1600" dirty="0">
                <a:ea typeface="PMingLiU" panose="02020500000000000000" pitchFamily="18" charset="-120"/>
              </a:rPr>
              <a:t> This creates a problem: partial reduction generates </a:t>
            </a:r>
            <a:r>
              <a:rPr lang="en-US" altLang="zh-TW" sz="1600" b="1" dirty="0">
                <a:ea typeface="PMingLiU" panose="02020500000000000000" pitchFamily="18" charset="-120"/>
              </a:rPr>
              <a:t>hazardous</a:t>
            </a:r>
            <a:r>
              <a:rPr lang="en-US" altLang="zh-TW" sz="1600" dirty="0">
                <a:ea typeface="PMingLiU" panose="02020500000000000000" pitchFamily="18" charset="-120"/>
              </a:rPr>
              <a:t> compounds (e.g. superoxide, hydroxyl radical </a:t>
            </a:r>
            <a:r>
              <a:rPr lang="en-US" altLang="zh-TW" sz="1600" baseline="30000" dirty="0">
                <a:ea typeface="PMingLiU" panose="02020500000000000000" pitchFamily="18" charset="-120"/>
                <a:sym typeface="Symbol" panose="05050102010706020507" pitchFamily="18" charset="2"/>
              </a:rPr>
              <a:t></a:t>
            </a:r>
            <a:r>
              <a:rPr lang="en-US" altLang="zh-TW" sz="1600" dirty="0">
                <a:ea typeface="PMingLiU" panose="02020500000000000000" pitchFamily="18" charset="-120"/>
              </a:rPr>
              <a:t>OH and hydrogen peroxide are highly toxic to cells). </a:t>
            </a:r>
          </a:p>
        </p:txBody>
      </p:sp>
      <p:sp>
        <p:nvSpPr>
          <p:cNvPr id="60419" name="Text Box 5"/>
          <p:cNvSpPr txBox="1">
            <a:spLocks noChangeArrowheads="1"/>
          </p:cNvSpPr>
          <p:nvPr/>
        </p:nvSpPr>
        <p:spPr bwMode="auto">
          <a:xfrm>
            <a:off x="666750" y="2711450"/>
            <a:ext cx="7858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en-US" sz="1600"/>
              <a:t>The cytochrome oxidase and other proteins that reduce O</a:t>
            </a:r>
            <a:r>
              <a:rPr lang="en-US" altLang="en-US" sz="1600" baseline="-25000"/>
              <a:t>2</a:t>
            </a:r>
            <a:r>
              <a:rPr lang="en-US" altLang="en-US" sz="1600"/>
              <a:t> have been designed not to release superoxide. However, a small amount of superoxide anion is unavoidably formed. Superoxide anion can be scavenged by superoxide dismutase:</a:t>
            </a:r>
          </a:p>
        </p:txBody>
      </p:sp>
      <p:grpSp>
        <p:nvGrpSpPr>
          <p:cNvPr id="60420" name="Group 2"/>
          <p:cNvGrpSpPr>
            <a:grpSpLocks/>
          </p:cNvGrpSpPr>
          <p:nvPr/>
        </p:nvGrpSpPr>
        <p:grpSpPr bwMode="auto">
          <a:xfrm>
            <a:off x="1768475" y="2065646"/>
            <a:ext cx="3744913" cy="647700"/>
            <a:chOff x="2843213" y="2205038"/>
            <a:chExt cx="3744912" cy="647700"/>
          </a:xfrm>
        </p:grpSpPr>
        <p:sp>
          <p:nvSpPr>
            <p:cNvPr id="60437" name="Text Box 6"/>
            <p:cNvSpPr txBox="1">
              <a:spLocks noChangeArrowheads="1"/>
            </p:cNvSpPr>
            <p:nvPr/>
          </p:nvSpPr>
          <p:spPr bwMode="auto">
            <a:xfrm>
              <a:off x="2916238" y="2278063"/>
              <a:ext cx="446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O</a:t>
              </a:r>
              <a:r>
                <a:rPr lang="en-US" altLang="en-US" sz="1800" baseline="-25000"/>
                <a:t>2</a:t>
              </a:r>
            </a:p>
          </p:txBody>
        </p:sp>
        <p:sp>
          <p:nvSpPr>
            <p:cNvPr id="60438" name="Line 7"/>
            <p:cNvSpPr>
              <a:spLocks noChangeShapeType="1"/>
            </p:cNvSpPr>
            <p:nvPr/>
          </p:nvSpPr>
          <p:spPr bwMode="auto">
            <a:xfrm>
              <a:off x="3419475" y="249396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9" name="Text Box 8"/>
            <p:cNvSpPr txBox="1">
              <a:spLocks noChangeArrowheads="1"/>
            </p:cNvSpPr>
            <p:nvPr/>
          </p:nvSpPr>
          <p:spPr bwMode="auto">
            <a:xfrm>
              <a:off x="4283075" y="2278063"/>
              <a:ext cx="600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O</a:t>
              </a:r>
              <a:r>
                <a:rPr lang="en-US" altLang="en-US" sz="1800" baseline="-25000"/>
                <a:t>2</a:t>
              </a:r>
              <a:r>
                <a:rPr lang="en-US" altLang="en-US" sz="1800" baseline="30000">
                  <a:sym typeface="Symbol" panose="05050102010706020507" pitchFamily="18" charset="2"/>
                </a:rPr>
                <a:t></a:t>
              </a:r>
            </a:p>
          </p:txBody>
        </p:sp>
        <p:sp>
          <p:nvSpPr>
            <p:cNvPr id="60440" name="Line 9"/>
            <p:cNvSpPr>
              <a:spLocks noChangeShapeType="1"/>
            </p:cNvSpPr>
            <p:nvPr/>
          </p:nvSpPr>
          <p:spPr bwMode="auto">
            <a:xfrm>
              <a:off x="5003800" y="249396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41" name="Text Box 10"/>
            <p:cNvSpPr txBox="1">
              <a:spLocks noChangeArrowheads="1"/>
            </p:cNvSpPr>
            <p:nvPr/>
          </p:nvSpPr>
          <p:spPr bwMode="auto">
            <a:xfrm>
              <a:off x="5867400" y="2278063"/>
              <a:ext cx="614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t>O</a:t>
              </a:r>
              <a:r>
                <a:rPr lang="en-US" altLang="en-US" sz="1800" baseline="-25000" dirty="0"/>
                <a:t>2</a:t>
              </a:r>
              <a:r>
                <a:rPr lang="en-US" altLang="en-US" sz="1800" baseline="30000" dirty="0">
                  <a:sym typeface="Symbol" panose="05050102010706020507" pitchFamily="18" charset="2"/>
                </a:rPr>
                <a:t>2</a:t>
              </a:r>
            </a:p>
          </p:txBody>
        </p:sp>
        <p:sp>
          <p:nvSpPr>
            <p:cNvPr id="60442" name="Text Box 11"/>
            <p:cNvSpPr txBox="1">
              <a:spLocks noChangeArrowheads="1"/>
            </p:cNvSpPr>
            <p:nvPr/>
          </p:nvSpPr>
          <p:spPr bwMode="auto">
            <a:xfrm>
              <a:off x="3529013" y="2205038"/>
              <a:ext cx="395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e</a:t>
              </a:r>
              <a:r>
                <a:rPr lang="en-US" altLang="en-US" sz="1800" baseline="30000">
                  <a:latin typeface="Symbol" panose="05050102010706020507" pitchFamily="18" charset="2"/>
                </a:rPr>
                <a:t>-</a:t>
              </a:r>
            </a:p>
          </p:txBody>
        </p:sp>
        <p:sp>
          <p:nvSpPr>
            <p:cNvPr id="60443" name="Text Box 12"/>
            <p:cNvSpPr txBox="1">
              <a:spLocks noChangeArrowheads="1"/>
            </p:cNvSpPr>
            <p:nvPr/>
          </p:nvSpPr>
          <p:spPr bwMode="auto">
            <a:xfrm>
              <a:off x="5148263" y="2205038"/>
              <a:ext cx="395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e</a:t>
              </a:r>
              <a:r>
                <a:rPr lang="en-US" altLang="en-US" sz="1800" baseline="30000">
                  <a:latin typeface="Symbol" panose="05050102010706020507" pitchFamily="18" charset="2"/>
                </a:rPr>
                <a:t>-</a:t>
              </a:r>
            </a:p>
          </p:txBody>
        </p:sp>
        <p:sp>
          <p:nvSpPr>
            <p:cNvPr id="60444" name="Text Box 13"/>
            <p:cNvSpPr txBox="1">
              <a:spLocks noChangeArrowheads="1"/>
            </p:cNvSpPr>
            <p:nvPr/>
          </p:nvSpPr>
          <p:spPr bwMode="auto">
            <a:xfrm>
              <a:off x="4025900" y="2547938"/>
              <a:ext cx="1050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t>superoxide</a:t>
              </a:r>
            </a:p>
          </p:txBody>
        </p:sp>
        <p:sp>
          <p:nvSpPr>
            <p:cNvPr id="60445" name="Text Box 14"/>
            <p:cNvSpPr txBox="1">
              <a:spLocks noChangeArrowheads="1"/>
            </p:cNvSpPr>
            <p:nvPr/>
          </p:nvSpPr>
          <p:spPr bwMode="auto">
            <a:xfrm>
              <a:off x="5724525" y="2547938"/>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t>peroxide</a:t>
              </a:r>
            </a:p>
          </p:txBody>
        </p:sp>
        <p:sp>
          <p:nvSpPr>
            <p:cNvPr id="60446" name="Rectangle 15"/>
            <p:cNvSpPr>
              <a:spLocks noChangeArrowheads="1"/>
            </p:cNvSpPr>
            <p:nvPr/>
          </p:nvSpPr>
          <p:spPr bwMode="auto">
            <a:xfrm>
              <a:off x="2843213" y="2205038"/>
              <a:ext cx="3744912" cy="64770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p:txBody>
        </p:sp>
      </p:grpSp>
      <p:grpSp>
        <p:nvGrpSpPr>
          <p:cNvPr id="60421" name="Group 3"/>
          <p:cNvGrpSpPr>
            <a:grpSpLocks/>
          </p:cNvGrpSpPr>
          <p:nvPr/>
        </p:nvGrpSpPr>
        <p:grpSpPr bwMode="auto">
          <a:xfrm>
            <a:off x="1803400" y="3446463"/>
            <a:ext cx="3789363" cy="863600"/>
            <a:chOff x="2700338" y="4149725"/>
            <a:chExt cx="3789362" cy="863600"/>
          </a:xfrm>
        </p:grpSpPr>
        <p:sp>
          <p:nvSpPr>
            <p:cNvPr id="60431" name="Text Box 16"/>
            <p:cNvSpPr txBox="1">
              <a:spLocks noChangeArrowheads="1"/>
            </p:cNvSpPr>
            <p:nvPr/>
          </p:nvSpPr>
          <p:spPr bwMode="auto">
            <a:xfrm>
              <a:off x="2700338" y="4292600"/>
              <a:ext cx="600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O</a:t>
              </a:r>
              <a:r>
                <a:rPr lang="en-US" altLang="en-US" sz="1800" baseline="-25000"/>
                <a:t>2</a:t>
              </a:r>
              <a:r>
                <a:rPr lang="en-US" altLang="en-US" sz="1800" baseline="30000">
                  <a:sym typeface="Symbol" panose="05050102010706020507" pitchFamily="18" charset="2"/>
                </a:rPr>
                <a:t></a:t>
              </a:r>
            </a:p>
          </p:txBody>
        </p:sp>
        <p:sp>
          <p:nvSpPr>
            <p:cNvPr id="60432" name="Text Box 17"/>
            <p:cNvSpPr txBox="1">
              <a:spLocks noChangeArrowheads="1"/>
            </p:cNvSpPr>
            <p:nvPr/>
          </p:nvSpPr>
          <p:spPr bwMode="auto">
            <a:xfrm>
              <a:off x="3276600" y="4292600"/>
              <a:ext cx="860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  O</a:t>
              </a:r>
              <a:r>
                <a:rPr lang="en-US" altLang="en-US" sz="1800" baseline="-25000"/>
                <a:t>2</a:t>
              </a:r>
              <a:r>
                <a:rPr lang="en-US" altLang="en-US" sz="1800" baseline="30000">
                  <a:sym typeface="Symbol" panose="05050102010706020507" pitchFamily="18" charset="2"/>
                </a:rPr>
                <a:t></a:t>
              </a:r>
            </a:p>
          </p:txBody>
        </p:sp>
        <p:sp>
          <p:nvSpPr>
            <p:cNvPr id="60433" name="Line 18"/>
            <p:cNvSpPr>
              <a:spLocks noChangeShapeType="1"/>
            </p:cNvSpPr>
            <p:nvPr/>
          </p:nvSpPr>
          <p:spPr bwMode="auto">
            <a:xfrm>
              <a:off x="4211638" y="4508500"/>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34" name="Text Box 19"/>
            <p:cNvSpPr txBox="1">
              <a:spLocks noChangeArrowheads="1"/>
            </p:cNvSpPr>
            <p:nvPr/>
          </p:nvSpPr>
          <p:spPr bwMode="auto">
            <a:xfrm>
              <a:off x="5272088" y="4292600"/>
              <a:ext cx="1217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H</a:t>
              </a:r>
              <a:r>
                <a:rPr lang="en-US" altLang="en-US" sz="1800" baseline="-25000"/>
                <a:t>2</a:t>
              </a:r>
              <a:r>
                <a:rPr lang="en-US" altLang="en-US" sz="1800"/>
                <a:t>O</a:t>
              </a:r>
              <a:r>
                <a:rPr lang="en-US" altLang="en-US" sz="1800" baseline="-25000"/>
                <a:t>2</a:t>
              </a:r>
              <a:r>
                <a:rPr lang="en-US" altLang="en-US" sz="1800"/>
                <a:t> + O</a:t>
              </a:r>
              <a:r>
                <a:rPr lang="en-US" altLang="en-US" sz="1800" baseline="-25000"/>
                <a:t>2</a:t>
              </a:r>
            </a:p>
          </p:txBody>
        </p:sp>
        <p:sp>
          <p:nvSpPr>
            <p:cNvPr id="60435" name="Text Box 20"/>
            <p:cNvSpPr txBox="1">
              <a:spLocks noChangeArrowheads="1"/>
            </p:cNvSpPr>
            <p:nvPr/>
          </p:nvSpPr>
          <p:spPr bwMode="auto">
            <a:xfrm>
              <a:off x="4438650" y="41497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2H</a:t>
              </a:r>
              <a:r>
                <a:rPr lang="en-US" altLang="en-US" sz="1800" baseline="30000"/>
                <a:t>+</a:t>
              </a:r>
            </a:p>
          </p:txBody>
        </p:sp>
        <p:sp>
          <p:nvSpPr>
            <p:cNvPr id="60436" name="Text Box 21"/>
            <p:cNvSpPr txBox="1">
              <a:spLocks noChangeArrowheads="1"/>
            </p:cNvSpPr>
            <p:nvPr/>
          </p:nvSpPr>
          <p:spPr bwMode="auto">
            <a:xfrm>
              <a:off x="4192588" y="4495800"/>
              <a:ext cx="11001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t>superoxide dismutase</a:t>
              </a:r>
            </a:p>
          </p:txBody>
        </p:sp>
      </p:grpSp>
      <p:sp>
        <p:nvSpPr>
          <p:cNvPr id="60422" name="Text Box 22"/>
          <p:cNvSpPr txBox="1">
            <a:spLocks noChangeArrowheads="1"/>
          </p:cNvSpPr>
          <p:nvPr/>
        </p:nvSpPr>
        <p:spPr bwMode="auto">
          <a:xfrm>
            <a:off x="666750" y="4311650"/>
            <a:ext cx="5073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t>The hydrogen peroxide formed is scavenged by catalase:</a:t>
            </a:r>
          </a:p>
        </p:txBody>
      </p:sp>
      <p:grpSp>
        <p:nvGrpSpPr>
          <p:cNvPr id="60423" name="Group 4"/>
          <p:cNvGrpSpPr>
            <a:grpSpLocks/>
          </p:cNvGrpSpPr>
          <p:nvPr/>
        </p:nvGrpSpPr>
        <p:grpSpPr bwMode="auto">
          <a:xfrm>
            <a:off x="1803400" y="4752975"/>
            <a:ext cx="3905250" cy="438150"/>
            <a:chOff x="2754313" y="5589588"/>
            <a:chExt cx="3905250" cy="438150"/>
          </a:xfrm>
        </p:grpSpPr>
        <p:sp>
          <p:nvSpPr>
            <p:cNvPr id="60426" name="Text Box 23"/>
            <p:cNvSpPr txBox="1">
              <a:spLocks noChangeArrowheads="1"/>
            </p:cNvSpPr>
            <p:nvPr/>
          </p:nvSpPr>
          <p:spPr bwMode="auto">
            <a:xfrm>
              <a:off x="2754313" y="5661025"/>
              <a:ext cx="695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H</a:t>
              </a:r>
              <a:r>
                <a:rPr lang="en-US" altLang="en-US" sz="1800" baseline="-25000"/>
                <a:t>2</a:t>
              </a:r>
              <a:r>
                <a:rPr lang="en-US" altLang="en-US" sz="1800"/>
                <a:t>O</a:t>
              </a:r>
              <a:r>
                <a:rPr lang="en-US" altLang="en-US" sz="1800" baseline="-25000"/>
                <a:t>2</a:t>
              </a:r>
              <a:endParaRPr lang="en-US" altLang="en-US" sz="1800" baseline="30000">
                <a:sym typeface="Symbol" panose="05050102010706020507" pitchFamily="18" charset="2"/>
              </a:endParaRPr>
            </a:p>
          </p:txBody>
        </p:sp>
        <p:sp>
          <p:nvSpPr>
            <p:cNvPr id="60427" name="Text Box 24"/>
            <p:cNvSpPr txBox="1">
              <a:spLocks noChangeArrowheads="1"/>
            </p:cNvSpPr>
            <p:nvPr/>
          </p:nvSpPr>
          <p:spPr bwMode="auto">
            <a:xfrm>
              <a:off x="3403600" y="5661025"/>
              <a:ext cx="955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  H</a:t>
              </a:r>
              <a:r>
                <a:rPr lang="en-US" altLang="en-US" sz="1800" baseline="-25000"/>
                <a:t>2</a:t>
              </a:r>
              <a:r>
                <a:rPr lang="en-US" altLang="en-US" sz="1800"/>
                <a:t>O</a:t>
              </a:r>
              <a:r>
                <a:rPr lang="en-US" altLang="en-US" sz="1800" baseline="-25000"/>
                <a:t>2</a:t>
              </a:r>
              <a:endParaRPr lang="en-US" altLang="en-US" sz="1800" baseline="30000">
                <a:sym typeface="Symbol" panose="05050102010706020507" pitchFamily="18" charset="2"/>
              </a:endParaRPr>
            </a:p>
          </p:txBody>
        </p:sp>
        <p:sp>
          <p:nvSpPr>
            <p:cNvPr id="60428" name="Line 25"/>
            <p:cNvSpPr>
              <a:spLocks noChangeShapeType="1"/>
            </p:cNvSpPr>
            <p:nvPr/>
          </p:nvSpPr>
          <p:spPr bwMode="auto">
            <a:xfrm>
              <a:off x="4338638" y="5876925"/>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9" name="Text Box 26"/>
            <p:cNvSpPr txBox="1">
              <a:spLocks noChangeArrowheads="1"/>
            </p:cNvSpPr>
            <p:nvPr/>
          </p:nvSpPr>
          <p:spPr bwMode="auto">
            <a:xfrm>
              <a:off x="5399088" y="5661025"/>
              <a:ext cx="1260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2H</a:t>
              </a:r>
              <a:r>
                <a:rPr lang="en-US" altLang="en-US" sz="1800" baseline="-25000"/>
                <a:t>2</a:t>
              </a:r>
              <a:r>
                <a:rPr lang="en-US" altLang="en-US" sz="1800"/>
                <a:t>O + O</a:t>
              </a:r>
              <a:r>
                <a:rPr lang="en-US" altLang="en-US" sz="1800" baseline="-25000"/>
                <a:t>2</a:t>
              </a:r>
            </a:p>
          </p:txBody>
        </p:sp>
        <p:sp>
          <p:nvSpPr>
            <p:cNvPr id="60430" name="Text Box 27"/>
            <p:cNvSpPr txBox="1">
              <a:spLocks noChangeArrowheads="1"/>
            </p:cNvSpPr>
            <p:nvPr/>
          </p:nvSpPr>
          <p:spPr bwMode="auto">
            <a:xfrm>
              <a:off x="4338638" y="5589588"/>
              <a:ext cx="1100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t>catalase</a:t>
              </a:r>
            </a:p>
          </p:txBody>
        </p:sp>
      </p:grpSp>
      <p:sp>
        <p:nvSpPr>
          <p:cNvPr id="60424" name="TextBox 1"/>
          <p:cNvSpPr txBox="1">
            <a:spLocks noChangeArrowheads="1"/>
          </p:cNvSpPr>
          <p:nvPr/>
        </p:nvSpPr>
        <p:spPr bwMode="auto">
          <a:xfrm>
            <a:off x="666750" y="5384800"/>
            <a:ext cx="7858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dirty="0"/>
              <a:t>The free radicles </a:t>
            </a:r>
            <a:r>
              <a:rPr lang="en-US" altLang="en-US" sz="1600" b="1" dirty="0">
                <a:solidFill>
                  <a:srgbClr val="FF0000"/>
                </a:solidFill>
              </a:rPr>
              <a:t>oxidize and cross-link</a:t>
            </a:r>
            <a:r>
              <a:rPr lang="en-US" altLang="en-US" sz="1600" dirty="0"/>
              <a:t> biomolecules they contact inside the cells. Therefore, the </a:t>
            </a:r>
            <a:r>
              <a:rPr lang="en-US" altLang="en-US" sz="1600" u="sng" dirty="0"/>
              <a:t>aging process of animals is partially because of the accumulating effect of the damage of ROS on cellular organelles.</a:t>
            </a:r>
          </a:p>
        </p:txBody>
      </p:sp>
      <p:sp>
        <p:nvSpPr>
          <p:cNvPr id="6042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CEFABD59-04D3-4672-A0EB-2768F52F4B44}" type="slidenum">
              <a:rPr lang="en-US" altLang="en-US" sz="1200" smtClean="0">
                <a:solidFill>
                  <a:srgbClr val="898989"/>
                </a:solidFill>
              </a:rPr>
              <a:pPr eaLnBrk="1" hangingPunct="1"/>
              <a:t>26</a:t>
            </a:fld>
            <a:endParaRPr lang="en-US" altLang="en-US" sz="1200">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1335882" y="1063229"/>
            <a:ext cx="6522244" cy="857250"/>
          </a:xfrm>
        </p:spPr>
        <p:txBody>
          <a:bodyPr/>
          <a:lstStyle/>
          <a:p>
            <a:pPr eaLnBrk="1" hangingPunct="1"/>
            <a:r>
              <a:rPr lang="en-US" altLang="en-US" sz="2700" b="1" dirty="0"/>
              <a:t>Animations on the electron transfer process</a:t>
            </a:r>
          </a:p>
        </p:txBody>
      </p:sp>
      <p:sp>
        <p:nvSpPr>
          <p:cNvPr id="59394" name="Rectangle 3"/>
          <p:cNvSpPr>
            <a:spLocks noGrp="1" noChangeArrowheads="1"/>
          </p:cNvSpPr>
          <p:nvPr>
            <p:ph type="body" idx="1"/>
          </p:nvPr>
        </p:nvSpPr>
        <p:spPr/>
        <p:txBody>
          <a:bodyPr/>
          <a:lstStyle/>
          <a:p>
            <a:pPr eaLnBrk="1" hangingPunct="1"/>
            <a:r>
              <a:rPr lang="en-US" altLang="en-US" sz="1500" dirty="0">
                <a:hlinkClick r:id="rId2"/>
              </a:rPr>
              <a:t>https://www.youtube.com/watch?v=LQmTKxI4Wn4</a:t>
            </a:r>
            <a:endParaRPr lang="en-US" altLang="en-US" dirty="0"/>
          </a:p>
        </p:txBody>
      </p:sp>
      <p:sp>
        <p:nvSpPr>
          <p:cNvPr id="5939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Calibri" panose="020F0502020204030204" pitchFamily="34" charset="0"/>
                <a:ea typeface="MS PGothic" panose="020B0600070205080204" pitchFamily="34" charset="-128"/>
              </a:defRPr>
            </a:lvl1pPr>
            <a:lvl2pPr marL="557213" indent="-214313" eaLnBrk="0" hangingPunct="0">
              <a:defRPr sz="1800">
                <a:solidFill>
                  <a:schemeClr val="tx1"/>
                </a:solidFill>
                <a:latin typeface="Calibri" panose="020F0502020204030204" pitchFamily="34" charset="0"/>
                <a:ea typeface="MS PGothic" panose="020B0600070205080204" pitchFamily="34" charset="-128"/>
              </a:defRPr>
            </a:lvl2pPr>
            <a:lvl3pPr marL="857250" indent="-171450" eaLnBrk="0" hangingPunct="0">
              <a:defRPr sz="1800">
                <a:solidFill>
                  <a:schemeClr val="tx1"/>
                </a:solidFill>
                <a:latin typeface="Calibri" panose="020F0502020204030204" pitchFamily="34" charset="0"/>
                <a:ea typeface="MS PGothic" panose="020B0600070205080204" pitchFamily="34" charset="-128"/>
              </a:defRPr>
            </a:lvl3pPr>
            <a:lvl4pPr marL="1200150" indent="-171450" eaLnBrk="0" hangingPunct="0">
              <a:defRPr sz="1800">
                <a:solidFill>
                  <a:schemeClr val="tx1"/>
                </a:solidFill>
                <a:latin typeface="Calibri" panose="020F0502020204030204" pitchFamily="34" charset="0"/>
                <a:ea typeface="MS PGothic" panose="020B0600070205080204" pitchFamily="34" charset="-128"/>
              </a:defRPr>
            </a:lvl4pPr>
            <a:lvl5pPr marL="1543050" indent="-171450" eaLnBrk="0" hangingPunct="0">
              <a:defRPr sz="1800">
                <a:solidFill>
                  <a:schemeClr val="tx1"/>
                </a:solidFill>
                <a:latin typeface="Calibri" panose="020F0502020204030204" pitchFamily="34" charset="0"/>
                <a:ea typeface="MS PGothic" panose="020B0600070205080204" pitchFamily="34" charset="-128"/>
              </a:defRPr>
            </a:lvl5pPr>
            <a:lvl6pPr marL="1885950" indent="-171450" eaLnBrk="0" fontAlgn="base" hangingPunct="0">
              <a:spcBef>
                <a:spcPct val="0"/>
              </a:spcBef>
              <a:spcAft>
                <a:spcPct val="0"/>
              </a:spcAft>
              <a:defRPr sz="1800">
                <a:solidFill>
                  <a:schemeClr val="tx1"/>
                </a:solidFill>
                <a:latin typeface="Calibri" panose="020F0502020204030204" pitchFamily="34" charset="0"/>
                <a:ea typeface="MS PGothic" panose="020B0600070205080204" pitchFamily="34" charset="-128"/>
              </a:defRPr>
            </a:lvl6pPr>
            <a:lvl7pPr marL="2228850" indent="-171450" eaLnBrk="0" fontAlgn="base" hangingPunct="0">
              <a:spcBef>
                <a:spcPct val="0"/>
              </a:spcBef>
              <a:spcAft>
                <a:spcPct val="0"/>
              </a:spcAft>
              <a:defRPr sz="1800">
                <a:solidFill>
                  <a:schemeClr val="tx1"/>
                </a:solidFill>
                <a:latin typeface="Calibri" panose="020F0502020204030204" pitchFamily="34" charset="0"/>
                <a:ea typeface="MS PGothic" panose="020B0600070205080204" pitchFamily="34" charset="-128"/>
              </a:defRPr>
            </a:lvl7pPr>
            <a:lvl8pPr marL="2571750" indent="-171450" eaLnBrk="0" fontAlgn="base" hangingPunct="0">
              <a:spcBef>
                <a:spcPct val="0"/>
              </a:spcBef>
              <a:spcAft>
                <a:spcPct val="0"/>
              </a:spcAft>
              <a:defRPr sz="1800">
                <a:solidFill>
                  <a:schemeClr val="tx1"/>
                </a:solidFill>
                <a:latin typeface="Calibri" panose="020F0502020204030204" pitchFamily="34" charset="0"/>
                <a:ea typeface="MS PGothic" panose="020B0600070205080204" pitchFamily="34" charset="-128"/>
              </a:defRPr>
            </a:lvl8pPr>
            <a:lvl9pPr marL="2914650" indent="-171450" eaLnBrk="0" fontAlgn="base" hangingPunct="0">
              <a:spcBef>
                <a:spcPct val="0"/>
              </a:spcBef>
              <a:spcAft>
                <a:spcPct val="0"/>
              </a:spcAft>
              <a:defRPr sz="1800">
                <a:solidFill>
                  <a:schemeClr val="tx1"/>
                </a:solidFill>
                <a:latin typeface="Calibri" panose="020F0502020204030204" pitchFamily="34" charset="0"/>
                <a:ea typeface="MS PGothic" panose="020B0600070205080204" pitchFamily="34" charset="-128"/>
              </a:defRPr>
            </a:lvl9pPr>
          </a:lstStyle>
          <a:p>
            <a:pPr eaLnBrk="1" hangingPunct="1"/>
            <a:fld id="{3E3E0946-0C88-4485-BE38-41ECF2BAE0D8}" type="slidenum">
              <a:rPr lang="en-US" altLang="en-US" sz="900">
                <a:solidFill>
                  <a:srgbClr val="898989"/>
                </a:solidFill>
              </a:rPr>
              <a:pPr eaLnBrk="1" hangingPunct="1"/>
              <a:t>27</a:t>
            </a:fld>
            <a:endParaRPr lang="en-US" altLang="en-US" sz="900">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7BF8535-1EB8-4190-A0A9-5D76DE7B30D9}" type="slidenum">
              <a:rPr lang="en-US" smtClean="0"/>
              <a:pPr>
                <a:defRPr/>
              </a:pPr>
              <a:t>28</a:t>
            </a:fld>
            <a:endParaRPr lang="en-US"/>
          </a:p>
        </p:txBody>
      </p:sp>
      <p:sp>
        <p:nvSpPr>
          <p:cNvPr id="6" name="TextBox 5"/>
          <p:cNvSpPr txBox="1"/>
          <p:nvPr/>
        </p:nvSpPr>
        <p:spPr>
          <a:xfrm>
            <a:off x="478975" y="287866"/>
            <a:ext cx="6231467" cy="707886"/>
          </a:xfrm>
          <a:prstGeom prst="rect">
            <a:avLst/>
          </a:prstGeom>
          <a:noFill/>
        </p:spPr>
        <p:txBody>
          <a:bodyPr wrap="square" rtlCol="0">
            <a:spAutoFit/>
          </a:bodyPr>
          <a:lstStyle/>
          <a:p>
            <a:r>
              <a:rPr lang="en-US" sz="4000" b="1" dirty="0">
                <a:latin typeface="+mj-lt"/>
                <a:cs typeface="Helvetica"/>
              </a:rPr>
              <a:t>Summary of objectives</a:t>
            </a:r>
          </a:p>
        </p:txBody>
      </p:sp>
      <p:sp>
        <p:nvSpPr>
          <p:cNvPr id="5" name="TextBox 4"/>
          <p:cNvSpPr txBox="1"/>
          <p:nvPr/>
        </p:nvSpPr>
        <p:spPr>
          <a:xfrm>
            <a:off x="602167" y="1659468"/>
            <a:ext cx="7729036" cy="1754326"/>
          </a:xfrm>
          <a:prstGeom prst="rect">
            <a:avLst/>
          </a:prstGeom>
          <a:noFill/>
        </p:spPr>
        <p:txBody>
          <a:bodyPr wrap="square" rtlCol="0">
            <a:spAutoFit/>
          </a:bodyPr>
          <a:lstStyle/>
          <a:p>
            <a:pPr marL="342891" indent="-342891">
              <a:buFont typeface="Arial"/>
              <a:buChar char="•"/>
            </a:pPr>
            <a:r>
              <a:rPr lang="en-CA" dirty="0">
                <a:latin typeface="Helvetica"/>
                <a:cs typeface="Helvetica"/>
              </a:rPr>
              <a:t>The electron transfer chain involves compounds that receive and release electrons.</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At the other end of the chain, oxygen receives electrons one by one.</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This may lead to the formation of reactive oxygen species.</a:t>
            </a:r>
          </a:p>
        </p:txBody>
      </p:sp>
      <p:sp>
        <p:nvSpPr>
          <p:cNvPr id="2" name="Footer Placeholder 1">
            <a:extLst>
              <a:ext uri="{FF2B5EF4-FFF2-40B4-BE49-F238E27FC236}">
                <a16:creationId xmlns:a16="http://schemas.microsoft.com/office/drawing/2014/main" id="{DBC9B10D-32C9-4F42-AEB1-F6EDA9E51418}"/>
              </a:ext>
            </a:extLst>
          </p:cNvPr>
          <p:cNvSpPr>
            <a:spLocks noGrp="1"/>
          </p:cNvSpPr>
          <p:nvPr>
            <p:ph type="ftr" sz="quarter" idx="11"/>
          </p:nvPr>
        </p:nvSpPr>
        <p:spPr/>
        <p:txBody>
          <a:bodyPr/>
          <a:lstStyle/>
          <a:p>
            <a:pPr>
              <a:defRPr/>
            </a:pPr>
            <a:r>
              <a:rPr lang="en-US"/>
              <a:t>BMS2004</a:t>
            </a:r>
          </a:p>
        </p:txBody>
      </p:sp>
    </p:spTree>
    <p:extLst>
      <p:ext uri="{BB962C8B-B14F-4D97-AF65-F5344CB8AC3E}">
        <p14:creationId xmlns:p14="http://schemas.microsoft.com/office/powerpoint/2010/main" val="41196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68313" y="333375"/>
            <a:ext cx="8229600" cy="647700"/>
          </a:xfrm>
        </p:spPr>
        <p:txBody>
          <a:bodyPr/>
          <a:lstStyle/>
          <a:p>
            <a:pPr eaLnBrk="1" hangingPunct="1"/>
            <a:r>
              <a:rPr lang="en-US" altLang="en-US" sz="3600" b="1" dirty="0"/>
              <a:t>Electron transfer and ATP synthesis</a:t>
            </a:r>
          </a:p>
        </p:txBody>
      </p:sp>
      <p:pic>
        <p:nvPicPr>
          <p:cNvPr id="63491" name="Picture 10" descr="figure 14-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4026"/>
          <a:stretch>
            <a:fillRect/>
          </a:stretch>
        </p:blipFill>
        <p:spPr bwMode="auto">
          <a:xfrm>
            <a:off x="771525" y="2818306"/>
            <a:ext cx="4313238"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11"/>
          <p:cNvSpPr>
            <a:spLocks noChangeArrowheads="1"/>
          </p:cNvSpPr>
          <p:nvPr/>
        </p:nvSpPr>
        <p:spPr bwMode="auto">
          <a:xfrm>
            <a:off x="771525" y="4588369"/>
            <a:ext cx="7810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b="1" i="1">
                <a:solidFill>
                  <a:srgbClr val="FF0000"/>
                </a:solidFill>
                <a:ea typeface="PMingLiU" panose="02020500000000000000" pitchFamily="18" charset="-120"/>
              </a:rPr>
              <a:t>The respiratory chain and ATP synthase are biochemically separated systems, linked only by a proton-motive force.</a:t>
            </a:r>
            <a:r>
              <a:rPr lang="en-US" altLang="zh-TW" sz="1800" b="1">
                <a:solidFill>
                  <a:srgbClr val="FF0000"/>
                </a:solidFill>
                <a:ea typeface="PMingLiU" panose="02020500000000000000" pitchFamily="18" charset="-120"/>
              </a:rPr>
              <a:t> </a:t>
            </a:r>
          </a:p>
        </p:txBody>
      </p:sp>
      <p:pic>
        <p:nvPicPr>
          <p:cNvPr id="63493" name="Picture 2" descr="figure 18-23"/>
          <p:cNvPicPr>
            <a:picLocks noChangeAspect="1" noChangeArrowheads="1"/>
          </p:cNvPicPr>
          <p:nvPr/>
        </p:nvPicPr>
        <p:blipFill>
          <a:blip r:embed="rId4">
            <a:extLst>
              <a:ext uri="{28A0092B-C50C-407E-A947-70E740481C1C}">
                <a14:useLocalDpi xmlns:a14="http://schemas.microsoft.com/office/drawing/2010/main" val="0"/>
              </a:ext>
            </a:extLst>
          </a:blip>
          <a:srcRect b="11617"/>
          <a:stretch>
            <a:fillRect/>
          </a:stretch>
        </p:blipFill>
        <p:spPr bwMode="auto">
          <a:xfrm>
            <a:off x="5183188" y="2846881"/>
            <a:ext cx="3652837"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280992AA-BDFA-40AD-A26D-24453D5FEFA9}" type="slidenum">
              <a:rPr lang="en-US" altLang="en-US" sz="1200" smtClean="0">
                <a:solidFill>
                  <a:srgbClr val="898989"/>
                </a:solidFill>
              </a:rPr>
              <a:pPr eaLnBrk="1" hangingPunct="1"/>
              <a:t>29</a:t>
            </a:fld>
            <a:endParaRPr lang="en-US" altLang="en-US" sz="1200">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r>
              <a:rPr lang="en-US" altLang="zh-TW" sz="3600" b="1" dirty="0"/>
              <a:t>It would be great if……</a:t>
            </a:r>
          </a:p>
        </p:txBody>
      </p:sp>
      <p:sp>
        <p:nvSpPr>
          <p:cNvPr id="70659" name="Rectangle 3"/>
          <p:cNvSpPr>
            <a:spLocks noGrp="1"/>
          </p:cNvSpPr>
          <p:nvPr>
            <p:ph type="body" idx="1"/>
          </p:nvPr>
        </p:nvSpPr>
        <p:spPr>
          <a:xfrm>
            <a:off x="517125" y="1270407"/>
            <a:ext cx="4292600" cy="5035266"/>
          </a:xfrm>
        </p:spPr>
        <p:txBody>
          <a:bodyPr/>
          <a:lstStyle/>
          <a:p>
            <a:pPr marL="0" indent="0">
              <a:buNone/>
            </a:pPr>
            <a:r>
              <a:rPr lang="en-US" altLang="zh-TW" sz="1400" dirty="0">
                <a:latin typeface="Arial" charset="0"/>
              </a:rPr>
              <a:t>The degradation product of lipid (fat) is glycerol and fatty acid. Fatty acids can be broken down to acetyl-CoA.</a:t>
            </a:r>
          </a:p>
          <a:p>
            <a:pPr marL="0" indent="0">
              <a:buNone/>
            </a:pPr>
            <a:endParaRPr lang="en-US" altLang="zh-TW" sz="1400" dirty="0">
              <a:latin typeface="Arial" charset="0"/>
            </a:endParaRPr>
          </a:p>
          <a:p>
            <a:pPr marL="0" indent="0">
              <a:buNone/>
            </a:pPr>
            <a:r>
              <a:rPr lang="en-US" altLang="zh-TW" sz="1400" dirty="0">
                <a:latin typeface="Arial" charset="0"/>
              </a:rPr>
              <a:t>If pyruvate</a:t>
            </a:r>
            <a:r>
              <a:rPr lang="en-US" altLang="zh-TW" sz="1100" dirty="0">
                <a:latin typeface="Arial" charset="0"/>
              </a:rPr>
              <a:t> </a:t>
            </a:r>
            <a:r>
              <a:rPr lang="en-US" sz="1800" b="1" dirty="0"/>
              <a:t>⇌</a:t>
            </a:r>
            <a:r>
              <a:rPr lang="en-US" altLang="zh-TW" sz="1400" b="1" dirty="0">
                <a:latin typeface="Arial" charset="0"/>
              </a:rPr>
              <a:t> </a:t>
            </a:r>
            <a:r>
              <a:rPr lang="en-US" altLang="zh-TW" sz="1400" dirty="0">
                <a:latin typeface="Arial" charset="0"/>
              </a:rPr>
              <a:t>acetyl CoA is reversible, then there is a SWEET way of burning fat:</a:t>
            </a:r>
          </a:p>
          <a:p>
            <a:pPr marL="0" indent="0">
              <a:buNone/>
            </a:pPr>
            <a:r>
              <a:rPr lang="en-US" altLang="zh-TW" sz="1400" dirty="0">
                <a:latin typeface="Arial" charset="0"/>
              </a:rPr>
              <a:t>Remember pyruvate can be used for gluconeogenesis through reactions catalyzed sequentially by pyruvate carboxylase and PEP </a:t>
            </a:r>
            <a:r>
              <a:rPr lang="en-US" altLang="zh-TW" sz="1400" dirty="0" err="1">
                <a:latin typeface="Arial" charset="0"/>
              </a:rPr>
              <a:t>carboxykinase</a:t>
            </a:r>
            <a:r>
              <a:rPr lang="en-US" altLang="zh-TW" sz="1400" dirty="0">
                <a:latin typeface="Arial" charset="0"/>
              </a:rPr>
              <a:t>, consuming ATP and GTP:</a:t>
            </a:r>
          </a:p>
          <a:p>
            <a:pPr>
              <a:buNone/>
            </a:pPr>
            <a:r>
              <a:rPr lang="en-US" altLang="zh-TW" sz="1400" dirty="0">
                <a:latin typeface="Arial" charset="0"/>
              </a:rPr>
              <a:t>Pyruvate</a:t>
            </a:r>
            <a:r>
              <a:rPr lang="en-US" altLang="zh-TW" sz="1100" dirty="0">
                <a:latin typeface="Arial" charset="0"/>
              </a:rPr>
              <a:t> </a:t>
            </a:r>
            <a:r>
              <a:rPr lang="en-US" sz="1800" b="1" dirty="0"/>
              <a:t>⇌</a:t>
            </a:r>
            <a:r>
              <a:rPr lang="en-US" altLang="zh-TW" sz="1400" b="1" dirty="0">
                <a:latin typeface="Arial" charset="0"/>
              </a:rPr>
              <a:t> </a:t>
            </a:r>
            <a:r>
              <a:rPr lang="en-US" altLang="zh-TW" sz="1400" dirty="0">
                <a:latin typeface="Arial" charset="0"/>
              </a:rPr>
              <a:t>Oxaloacetate </a:t>
            </a:r>
            <a:r>
              <a:rPr lang="en-US" sz="1800" b="1" dirty="0"/>
              <a:t>⇌</a:t>
            </a:r>
            <a:r>
              <a:rPr lang="en-US" altLang="zh-TW" sz="1800" b="1" dirty="0">
                <a:latin typeface="Arial" charset="0"/>
              </a:rPr>
              <a:t>   </a:t>
            </a:r>
            <a:r>
              <a:rPr lang="en-US" altLang="zh-TW" sz="1400" dirty="0">
                <a:latin typeface="Arial" charset="0"/>
                <a:sym typeface="Wingdings" pitchFamily="2" charset="2"/>
              </a:rPr>
              <a:t>PEP</a:t>
            </a:r>
          </a:p>
          <a:p>
            <a:pPr marL="0" indent="0">
              <a:buNone/>
            </a:pPr>
            <a:endParaRPr lang="en-US" altLang="zh-TW" sz="1400" dirty="0">
              <a:latin typeface="Arial" charset="0"/>
            </a:endParaRPr>
          </a:p>
          <a:p>
            <a:pPr marL="0" indent="0">
              <a:buNone/>
            </a:pPr>
            <a:r>
              <a:rPr lang="en-US" altLang="zh-TW" sz="1400" dirty="0">
                <a:latin typeface="Arial" charset="0"/>
              </a:rPr>
              <a:t>Then we can generate glucose from fat!! Glucose can be consumed efficiently!</a:t>
            </a:r>
          </a:p>
          <a:p>
            <a:pPr marL="0" indent="0">
              <a:buNone/>
            </a:pPr>
            <a:endParaRPr lang="en-US" altLang="zh-TW" sz="1400" dirty="0">
              <a:latin typeface="Arial" charset="0"/>
            </a:endParaRPr>
          </a:p>
          <a:p>
            <a:pPr marL="0" indent="0">
              <a:buNone/>
            </a:pPr>
            <a:r>
              <a:rPr lang="en-US" altLang="zh-TW" sz="1400" dirty="0">
                <a:latin typeface="Arial" charset="0"/>
              </a:rPr>
              <a:t>Great way to lose weight, right?</a:t>
            </a:r>
          </a:p>
        </p:txBody>
      </p:sp>
      <p:pic>
        <p:nvPicPr>
          <p:cNvPr id="70660" name="Picture 2" descr="figure-14-15.jpg                                               0003FC1BBigMac                         BB9E1EE7:"/>
          <p:cNvPicPr>
            <a:picLocks noChangeAspect="1" noChangeArrowheads="1"/>
          </p:cNvPicPr>
          <p:nvPr/>
        </p:nvPicPr>
        <p:blipFill>
          <a:blip r:embed="rId2" cstate="print">
            <a:lum bright="-10000" contrast="20000"/>
          </a:blip>
          <a:srcRect/>
          <a:stretch>
            <a:fillRect/>
          </a:stretch>
        </p:blipFill>
        <p:spPr bwMode="auto">
          <a:xfrm>
            <a:off x="4882750" y="1530340"/>
            <a:ext cx="3460750" cy="4572000"/>
          </a:xfrm>
          <a:prstGeom prst="rect">
            <a:avLst/>
          </a:prstGeom>
          <a:noFill/>
          <a:ln w="9525">
            <a:noFill/>
            <a:miter lim="800000"/>
            <a:headEnd/>
            <a:tailEnd/>
          </a:ln>
        </p:spPr>
      </p:pic>
      <p:grpSp>
        <p:nvGrpSpPr>
          <p:cNvPr id="2" name="Group 1"/>
          <p:cNvGrpSpPr/>
          <p:nvPr/>
        </p:nvGrpSpPr>
        <p:grpSpPr>
          <a:xfrm flipH="1">
            <a:off x="6910156" y="3464249"/>
            <a:ext cx="1546803" cy="1212036"/>
            <a:chOff x="4528560" y="3602038"/>
            <a:chExt cx="1546803" cy="1212036"/>
          </a:xfrm>
        </p:grpSpPr>
        <p:sp>
          <p:nvSpPr>
            <p:cNvPr id="70664" name="Line 8"/>
            <p:cNvSpPr>
              <a:spLocks noChangeShapeType="1"/>
            </p:cNvSpPr>
            <p:nvPr/>
          </p:nvSpPr>
          <p:spPr bwMode="auto">
            <a:xfrm>
              <a:off x="5248275" y="4389438"/>
              <a:ext cx="146050" cy="192087"/>
            </a:xfrm>
            <a:prstGeom prst="line">
              <a:avLst/>
            </a:prstGeom>
            <a:noFill/>
            <a:ln w="38100">
              <a:solidFill>
                <a:schemeClr val="tx1"/>
              </a:solidFill>
              <a:round/>
              <a:headEnd/>
              <a:tailEnd type="triangle" w="med" len="med"/>
            </a:ln>
            <a:effectLst/>
          </p:spPr>
          <p:txBody>
            <a:bodyPr/>
            <a:lstStyle/>
            <a:p>
              <a:endParaRPr lang="zh-TW" altLang="en-US" b="1"/>
            </a:p>
          </p:txBody>
        </p:sp>
        <p:sp>
          <p:nvSpPr>
            <p:cNvPr id="70665" name="Text Box 9"/>
            <p:cNvSpPr txBox="1">
              <a:spLocks noChangeArrowheads="1"/>
            </p:cNvSpPr>
            <p:nvPr/>
          </p:nvSpPr>
          <p:spPr bwMode="auto">
            <a:xfrm>
              <a:off x="4528560" y="4138613"/>
              <a:ext cx="1011815" cy="276999"/>
            </a:xfrm>
            <a:prstGeom prst="rect">
              <a:avLst/>
            </a:prstGeom>
            <a:noFill/>
            <a:ln w="9525">
              <a:noFill/>
              <a:miter lim="800000"/>
              <a:headEnd/>
              <a:tailEnd/>
            </a:ln>
            <a:effectLst/>
          </p:spPr>
          <p:txBody>
            <a:bodyPr wrap="none">
              <a:spAutoFit/>
            </a:bodyPr>
            <a:lstStyle/>
            <a:p>
              <a:r>
                <a:rPr lang="en-US" altLang="zh-TW" sz="1200" b="1" dirty="0">
                  <a:solidFill>
                    <a:srgbClr val="FF3300"/>
                  </a:solidFill>
                </a:rPr>
                <a:t>Acetyl-CoA</a:t>
              </a:r>
            </a:p>
          </p:txBody>
        </p:sp>
        <p:sp>
          <p:nvSpPr>
            <p:cNvPr id="70666" name="Text Box 10"/>
            <p:cNvSpPr txBox="1">
              <a:spLocks noChangeArrowheads="1"/>
            </p:cNvSpPr>
            <p:nvPr/>
          </p:nvSpPr>
          <p:spPr bwMode="auto">
            <a:xfrm>
              <a:off x="4766917" y="3602038"/>
              <a:ext cx="987771" cy="276999"/>
            </a:xfrm>
            <a:prstGeom prst="rect">
              <a:avLst/>
            </a:prstGeom>
            <a:noFill/>
            <a:ln w="9525">
              <a:noFill/>
              <a:miter lim="800000"/>
              <a:headEnd/>
              <a:tailEnd/>
            </a:ln>
            <a:effectLst/>
          </p:spPr>
          <p:txBody>
            <a:bodyPr wrap="none">
              <a:spAutoFit/>
            </a:bodyPr>
            <a:lstStyle/>
            <a:p>
              <a:r>
                <a:rPr lang="en-US" altLang="zh-TW" sz="1200" b="1" dirty="0"/>
                <a:t>Fatty acids</a:t>
              </a:r>
            </a:p>
          </p:txBody>
        </p:sp>
        <p:sp>
          <p:nvSpPr>
            <p:cNvPr id="70667" name="Line 11"/>
            <p:cNvSpPr>
              <a:spLocks noChangeShapeType="1"/>
            </p:cNvSpPr>
            <p:nvPr/>
          </p:nvSpPr>
          <p:spPr bwMode="auto">
            <a:xfrm flipH="1">
              <a:off x="5200650" y="3879850"/>
              <a:ext cx="15875" cy="315913"/>
            </a:xfrm>
            <a:prstGeom prst="line">
              <a:avLst/>
            </a:prstGeom>
            <a:noFill/>
            <a:ln w="38100">
              <a:solidFill>
                <a:schemeClr val="tx1"/>
              </a:solidFill>
              <a:round/>
              <a:headEnd/>
              <a:tailEnd type="triangle" w="med" len="med"/>
            </a:ln>
            <a:effectLst/>
          </p:spPr>
          <p:txBody>
            <a:bodyPr/>
            <a:lstStyle/>
            <a:p>
              <a:endParaRPr lang="zh-TW" altLang="en-US" b="1"/>
            </a:p>
          </p:txBody>
        </p:sp>
        <p:sp>
          <p:nvSpPr>
            <p:cNvPr id="70670" name="Text Box 14"/>
            <p:cNvSpPr txBox="1">
              <a:spLocks noChangeArrowheads="1"/>
            </p:cNvSpPr>
            <p:nvPr/>
          </p:nvSpPr>
          <p:spPr bwMode="auto">
            <a:xfrm>
              <a:off x="4935307" y="4537075"/>
              <a:ext cx="1140056" cy="276999"/>
            </a:xfrm>
            <a:prstGeom prst="rect">
              <a:avLst/>
            </a:prstGeom>
            <a:noFill/>
            <a:ln w="9525">
              <a:noFill/>
              <a:miter lim="800000"/>
              <a:headEnd/>
              <a:tailEnd/>
            </a:ln>
            <a:effectLst/>
          </p:spPr>
          <p:txBody>
            <a:bodyPr wrap="none">
              <a:spAutoFit/>
            </a:bodyPr>
            <a:lstStyle/>
            <a:p>
              <a:r>
                <a:rPr lang="en-US" altLang="zh-TW" sz="1200" b="1" dirty="0"/>
                <a:t>Oxaloacetate</a:t>
              </a:r>
            </a:p>
          </p:txBody>
        </p:sp>
        <p:sp>
          <p:nvSpPr>
            <p:cNvPr id="70671" name="Line 15"/>
            <p:cNvSpPr>
              <a:spLocks noChangeShapeType="1"/>
            </p:cNvSpPr>
            <p:nvPr/>
          </p:nvSpPr>
          <p:spPr bwMode="auto">
            <a:xfrm flipV="1">
              <a:off x="5861050" y="4294188"/>
              <a:ext cx="182563" cy="246062"/>
            </a:xfrm>
            <a:prstGeom prst="line">
              <a:avLst/>
            </a:prstGeom>
            <a:noFill/>
            <a:ln w="38100">
              <a:solidFill>
                <a:schemeClr val="tx1"/>
              </a:solidFill>
              <a:round/>
              <a:headEnd/>
              <a:tailEnd type="triangle" w="med" len="med"/>
            </a:ln>
            <a:effectLst/>
          </p:spPr>
          <p:txBody>
            <a:bodyPr/>
            <a:lstStyle/>
            <a:p>
              <a:endParaRPr lang="zh-TW" altLang="en-US" b="1"/>
            </a:p>
          </p:txBody>
        </p:sp>
      </p:grpSp>
      <p:sp>
        <p:nvSpPr>
          <p:cNvPr id="3" name="Slide Number Placeholder 2"/>
          <p:cNvSpPr>
            <a:spLocks noGrp="1"/>
          </p:cNvSpPr>
          <p:nvPr>
            <p:ph type="sldNum" sz="quarter" idx="12"/>
          </p:nvPr>
        </p:nvSpPr>
        <p:spPr/>
        <p:txBody>
          <a:bodyPr/>
          <a:lstStyle/>
          <a:p>
            <a:pPr>
              <a:defRPr/>
            </a:pPr>
            <a:fld id="{4D4DCAF7-B6DA-44CE-A001-9CFC0D42D158}" type="slidenum">
              <a:rPr lang="en-US" smtClean="0"/>
              <a:pPr>
                <a:defRPr/>
              </a:pPr>
              <a:t>3</a:t>
            </a:fld>
            <a:endParaRPr lang="en-US"/>
          </a:p>
        </p:txBody>
      </p:sp>
      <p:pic>
        <p:nvPicPr>
          <p:cNvPr id="15" name="Picture 2" descr="figure-14-15.jpg                                               0003FC1BBigMac                         BB9E1EE7:"/>
          <p:cNvPicPr>
            <a:picLocks noChangeAspect="1" noChangeArrowheads="1"/>
          </p:cNvPicPr>
          <p:nvPr/>
        </p:nvPicPr>
        <p:blipFill rotWithShape="1">
          <a:blip r:embed="rId2" cstate="print">
            <a:lum bright="-10000" contrast="20000"/>
          </a:blip>
          <a:srcRect l="1166" t="47647" r="75206" b="44661"/>
          <a:stretch/>
        </p:blipFill>
        <p:spPr bwMode="auto">
          <a:xfrm>
            <a:off x="4950068" y="3113035"/>
            <a:ext cx="817685" cy="351692"/>
          </a:xfrm>
          <a:prstGeom prst="rect">
            <a:avLst/>
          </a:prstGeom>
          <a:noFill/>
          <a:ln w="9525">
            <a:noFill/>
            <a:miter lim="800000"/>
            <a:headEnd/>
            <a:tailEnd/>
          </a:ln>
        </p:spPr>
      </p:pic>
      <p:pic>
        <p:nvPicPr>
          <p:cNvPr id="16" name="Picture 2" descr="figure-14-15.jpg                                               0003FC1BBigMac                         BB9E1EE7:"/>
          <p:cNvPicPr>
            <a:picLocks noChangeAspect="1" noChangeArrowheads="1"/>
          </p:cNvPicPr>
          <p:nvPr/>
        </p:nvPicPr>
        <p:blipFill rotWithShape="1">
          <a:blip r:embed="rId2" cstate="print">
            <a:lum bright="-10000" contrast="20000"/>
          </a:blip>
          <a:srcRect l="75500" t="41114" b="52925"/>
          <a:stretch/>
        </p:blipFill>
        <p:spPr bwMode="auto">
          <a:xfrm>
            <a:off x="7495632" y="3016320"/>
            <a:ext cx="847868" cy="272561"/>
          </a:xfrm>
          <a:prstGeom prst="rect">
            <a:avLst/>
          </a:prstGeom>
          <a:noFill/>
          <a:ln w="9525">
            <a:noFill/>
            <a:miter lim="800000"/>
            <a:headEnd/>
            <a:tailEnd/>
          </a:ln>
        </p:spPr>
      </p:pic>
      <p:sp>
        <p:nvSpPr>
          <p:cNvPr id="4" name="Right Arrow 3"/>
          <p:cNvSpPr/>
          <p:nvPr/>
        </p:nvSpPr>
        <p:spPr>
          <a:xfrm rot="9428861">
            <a:off x="5672874" y="4472537"/>
            <a:ext cx="2329143" cy="673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44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4" descr="figure 14-14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714"/>
          <a:stretch>
            <a:fillRect/>
          </a:stretch>
        </p:blipFill>
        <p:spPr bwMode="auto">
          <a:xfrm>
            <a:off x="838200" y="776288"/>
            <a:ext cx="4032250"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Rectangle 5"/>
          <p:cNvSpPr>
            <a:spLocks noGrp="1" noChangeArrowheads="1"/>
          </p:cNvSpPr>
          <p:nvPr>
            <p:ph type="title"/>
          </p:nvPr>
        </p:nvSpPr>
        <p:spPr>
          <a:xfrm>
            <a:off x="457200" y="274638"/>
            <a:ext cx="8229600" cy="561975"/>
          </a:xfrm>
        </p:spPr>
        <p:txBody>
          <a:bodyPr rtlCol="0">
            <a:normAutofit fontScale="90000"/>
          </a:bodyPr>
          <a:lstStyle/>
          <a:p>
            <a:pPr eaLnBrk="1" fontAlgn="auto" hangingPunct="1">
              <a:spcAft>
                <a:spcPts val="0"/>
              </a:spcAft>
              <a:defRPr/>
            </a:pPr>
            <a:r>
              <a:rPr lang="en-US" sz="4000" b="1" dirty="0">
                <a:ea typeface="+mj-ea"/>
                <a:cs typeface="+mj-cs"/>
              </a:rPr>
              <a:t>ATP Synthase (Complex V)</a:t>
            </a:r>
          </a:p>
        </p:txBody>
      </p:sp>
      <p:sp>
        <p:nvSpPr>
          <p:cNvPr id="65539" name="Rectangle 6"/>
          <p:cNvSpPr>
            <a:spLocks noChangeArrowheads="1"/>
          </p:cNvSpPr>
          <p:nvPr/>
        </p:nvSpPr>
        <p:spPr bwMode="auto">
          <a:xfrm>
            <a:off x="533400" y="3997325"/>
            <a:ext cx="828675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66700" indent="-2667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buFont typeface="Wingdings" panose="05000000000000000000" pitchFamily="2" charset="2"/>
              <a:buChar char="q"/>
            </a:pPr>
            <a:r>
              <a:rPr lang="en-US" altLang="zh-TW" sz="1600">
                <a:ea typeface="PMingLiU" panose="02020500000000000000" pitchFamily="18" charset="-120"/>
              </a:rPr>
              <a:t>The </a:t>
            </a:r>
            <a:r>
              <a:rPr lang="en-US" altLang="zh-TW" sz="1600" i="1">
                <a:ea typeface="PMingLiU" panose="02020500000000000000" pitchFamily="18" charset="-120"/>
              </a:rPr>
              <a:t>F</a:t>
            </a:r>
            <a:r>
              <a:rPr lang="en-US" altLang="zh-TW" sz="1600" i="1" baseline="-25000">
                <a:ea typeface="PMingLiU" panose="02020500000000000000" pitchFamily="18" charset="-120"/>
              </a:rPr>
              <a:t>1</a:t>
            </a:r>
            <a:r>
              <a:rPr lang="en-US" altLang="zh-TW" sz="1600">
                <a:ea typeface="PMingLiU" panose="02020500000000000000" pitchFamily="18" charset="-120"/>
              </a:rPr>
              <a:t> subunit consists of five types of polypeptide chains (3</a:t>
            </a:r>
            <a:r>
              <a:rPr lang="en-US" altLang="zh-TW" sz="1600">
                <a:ea typeface="PMingLiU" panose="02020500000000000000" pitchFamily="18" charset="-120"/>
                <a:sym typeface="Symbol" panose="05050102010706020507" pitchFamily="18" charset="2"/>
              </a:rPr>
              <a:t></a:t>
            </a:r>
            <a:r>
              <a:rPr lang="en-US" altLang="zh-TW" sz="1600">
                <a:latin typeface="Symbol" panose="05050102010706020507" pitchFamily="18" charset="2"/>
                <a:ea typeface="PMingLiU" panose="02020500000000000000" pitchFamily="18" charset="-120"/>
              </a:rPr>
              <a:t>a</a:t>
            </a:r>
            <a:r>
              <a:rPr lang="en-US" altLang="zh-TW" sz="1600">
                <a:ea typeface="PMingLiU" panose="02020500000000000000" pitchFamily="18" charset="-120"/>
              </a:rPr>
              <a:t>, 3</a:t>
            </a:r>
            <a:r>
              <a:rPr lang="en-US" altLang="zh-TW" sz="1600">
                <a:ea typeface="PMingLiU" panose="02020500000000000000" pitchFamily="18" charset="-120"/>
                <a:sym typeface="Symbol" panose="05050102010706020507" pitchFamily="18" charset="2"/>
              </a:rPr>
              <a:t></a:t>
            </a:r>
            <a:r>
              <a:rPr lang="en-US" altLang="zh-TW" sz="1600">
                <a:latin typeface="Symbol" panose="05050102010706020507" pitchFamily="18" charset="2"/>
                <a:ea typeface="PMingLiU" panose="02020500000000000000" pitchFamily="18" charset="-120"/>
              </a:rPr>
              <a:t>b</a:t>
            </a:r>
            <a:r>
              <a:rPr lang="en-US" altLang="zh-TW" sz="1600">
                <a:ea typeface="PMingLiU" panose="02020500000000000000" pitchFamily="18" charset="-120"/>
              </a:rPr>
              <a:t>, </a:t>
            </a:r>
            <a:r>
              <a:rPr lang="en-US" altLang="zh-TW" sz="1600">
                <a:latin typeface="Symbol" panose="05050102010706020507" pitchFamily="18" charset="2"/>
                <a:ea typeface="PMingLiU" panose="02020500000000000000" pitchFamily="18" charset="-120"/>
              </a:rPr>
              <a:t>g</a:t>
            </a:r>
            <a:r>
              <a:rPr lang="en-US" altLang="zh-TW" sz="1600">
                <a:ea typeface="PMingLiU" panose="02020500000000000000" pitchFamily="18" charset="-120"/>
              </a:rPr>
              <a:t>, </a:t>
            </a:r>
            <a:r>
              <a:rPr lang="en-US" altLang="zh-TW" sz="1600">
                <a:latin typeface="Symbol" panose="05050102010706020507" pitchFamily="18" charset="2"/>
                <a:ea typeface="PMingLiU" panose="02020500000000000000" pitchFamily="18" charset="-120"/>
              </a:rPr>
              <a:t>d</a:t>
            </a:r>
            <a:r>
              <a:rPr lang="en-US" altLang="zh-TW" sz="1600">
                <a:ea typeface="PMingLiU" panose="02020500000000000000" pitchFamily="18" charset="-120"/>
              </a:rPr>
              <a:t>, and </a:t>
            </a:r>
            <a:r>
              <a:rPr lang="en-US" altLang="zh-TW" sz="1600">
                <a:latin typeface="Symbol" panose="05050102010706020507" pitchFamily="18" charset="2"/>
                <a:ea typeface="PMingLiU" panose="02020500000000000000" pitchFamily="18" charset="-120"/>
              </a:rPr>
              <a:t>e</a:t>
            </a:r>
            <a:r>
              <a:rPr lang="en-US" altLang="zh-TW" sz="1600">
                <a:ea typeface="PMingLiU" panose="02020500000000000000" pitchFamily="18" charset="-120"/>
              </a:rPr>
              <a:t>), its role is to catalyze the </a:t>
            </a:r>
            <a:r>
              <a:rPr lang="en-US" altLang="zh-TW" sz="1600" b="1">
                <a:solidFill>
                  <a:srgbClr val="FF0000"/>
                </a:solidFill>
                <a:ea typeface="PMingLiU" panose="02020500000000000000" pitchFamily="18" charset="-120"/>
              </a:rPr>
              <a:t>synthesis of ATP</a:t>
            </a:r>
            <a:r>
              <a:rPr lang="en-US" altLang="zh-TW" sz="1600">
                <a:ea typeface="PMingLiU" panose="02020500000000000000" pitchFamily="18" charset="-120"/>
              </a:rPr>
              <a:t>. </a:t>
            </a:r>
          </a:p>
          <a:p>
            <a:pPr algn="just" eaLnBrk="1" hangingPunct="1">
              <a:buFont typeface="Wingdings" panose="05000000000000000000" pitchFamily="2" charset="2"/>
              <a:buChar char="q"/>
            </a:pPr>
            <a:r>
              <a:rPr lang="en-US" altLang="zh-TW" sz="1600" i="1">
                <a:ea typeface="PMingLiU" panose="02020500000000000000" pitchFamily="18" charset="-120"/>
              </a:rPr>
              <a:t>F</a:t>
            </a:r>
            <a:r>
              <a:rPr lang="en-US" altLang="zh-TW" sz="1600" i="1" baseline="-25000">
                <a:ea typeface="PMingLiU" panose="02020500000000000000" pitchFamily="18" charset="-120"/>
              </a:rPr>
              <a:t>0</a:t>
            </a:r>
            <a:r>
              <a:rPr lang="en-US" altLang="zh-TW" sz="1600" i="1">
                <a:ea typeface="PMingLiU" panose="02020500000000000000" pitchFamily="18" charset="-120"/>
              </a:rPr>
              <a:t> contains the </a:t>
            </a:r>
            <a:r>
              <a:rPr lang="en-US" altLang="zh-TW" sz="1600" b="1" i="1">
                <a:solidFill>
                  <a:srgbClr val="FF0000"/>
                </a:solidFill>
                <a:ea typeface="PMingLiU" panose="02020500000000000000" pitchFamily="18" charset="-120"/>
              </a:rPr>
              <a:t>proton channel </a:t>
            </a:r>
            <a:r>
              <a:rPr lang="en-US" altLang="zh-TW" sz="1600" i="1">
                <a:ea typeface="PMingLiU" panose="02020500000000000000" pitchFamily="18" charset="-120"/>
              </a:rPr>
              <a:t>of the complex.</a:t>
            </a:r>
            <a:r>
              <a:rPr lang="en-US" altLang="zh-TW" sz="1600">
                <a:ea typeface="PMingLiU" panose="02020500000000000000" pitchFamily="18" charset="-120"/>
              </a:rPr>
              <a:t> This channel consists of a ring comprising from 10 to 14 </a:t>
            </a:r>
            <a:r>
              <a:rPr lang="en-US" altLang="zh-TW" sz="1600" b="1">
                <a:ea typeface="PMingLiU" panose="02020500000000000000" pitchFamily="18" charset="-120"/>
              </a:rPr>
              <a:t>c</a:t>
            </a:r>
            <a:r>
              <a:rPr lang="en-US" altLang="zh-TW" sz="1600">
                <a:ea typeface="PMingLiU" panose="02020500000000000000" pitchFamily="18" charset="-120"/>
              </a:rPr>
              <a:t> subunits that are embedded in the membrane. A single </a:t>
            </a:r>
            <a:r>
              <a:rPr lang="en-US" altLang="zh-TW" sz="1600" b="1">
                <a:ea typeface="PMingLiU" panose="02020500000000000000" pitchFamily="18" charset="-120"/>
              </a:rPr>
              <a:t>a</a:t>
            </a:r>
            <a:r>
              <a:rPr lang="en-US" altLang="zh-TW" sz="1600">
                <a:ea typeface="PMingLiU" panose="02020500000000000000" pitchFamily="18" charset="-120"/>
              </a:rPr>
              <a:t> subunit binds to the outside of this ring. The </a:t>
            </a:r>
            <a:r>
              <a:rPr lang="en-US" altLang="zh-TW" sz="1600" b="1">
                <a:ea typeface="PMingLiU" panose="02020500000000000000" pitchFamily="18" charset="-120"/>
              </a:rPr>
              <a:t>proton channel </a:t>
            </a:r>
            <a:r>
              <a:rPr lang="en-US" altLang="zh-TW" sz="1600">
                <a:ea typeface="PMingLiU" panose="02020500000000000000" pitchFamily="18" charset="-120"/>
              </a:rPr>
              <a:t>depends on both the </a:t>
            </a:r>
            <a:r>
              <a:rPr lang="en-US" altLang="zh-TW" sz="1600" b="1">
                <a:ea typeface="PMingLiU" panose="02020500000000000000" pitchFamily="18" charset="-120"/>
              </a:rPr>
              <a:t>a</a:t>
            </a:r>
            <a:r>
              <a:rPr lang="en-US" altLang="zh-TW" sz="1600">
                <a:ea typeface="PMingLiU" panose="02020500000000000000" pitchFamily="18" charset="-120"/>
              </a:rPr>
              <a:t> subunit and the </a:t>
            </a:r>
            <a:r>
              <a:rPr lang="en-US" altLang="zh-TW" sz="1600" b="1">
                <a:ea typeface="PMingLiU" panose="02020500000000000000" pitchFamily="18" charset="-120"/>
              </a:rPr>
              <a:t>c</a:t>
            </a:r>
            <a:r>
              <a:rPr lang="en-US" altLang="zh-TW" sz="1600">
                <a:ea typeface="PMingLiU" panose="02020500000000000000" pitchFamily="18" charset="-120"/>
              </a:rPr>
              <a:t> ring. </a:t>
            </a:r>
          </a:p>
          <a:p>
            <a:pPr algn="just" eaLnBrk="1" hangingPunct="1">
              <a:buFont typeface="Wingdings" panose="05000000000000000000" pitchFamily="2" charset="2"/>
              <a:buChar char="q"/>
            </a:pPr>
            <a:r>
              <a:rPr lang="en-US" altLang="zh-TW" sz="1600">
                <a:ea typeface="PMingLiU" panose="02020500000000000000" pitchFamily="18" charset="-120"/>
              </a:rPr>
              <a:t>The </a:t>
            </a:r>
            <a:r>
              <a:rPr lang="en-US" altLang="zh-TW" sz="1600" i="1">
                <a:ea typeface="PMingLiU" panose="02020500000000000000" pitchFamily="18" charset="-120"/>
              </a:rPr>
              <a:t>F</a:t>
            </a:r>
            <a:r>
              <a:rPr lang="en-US" altLang="zh-TW" sz="1600" i="1" baseline="-25000">
                <a:ea typeface="PMingLiU" panose="02020500000000000000" pitchFamily="18" charset="-120"/>
              </a:rPr>
              <a:t>0</a:t>
            </a:r>
            <a:r>
              <a:rPr lang="en-US" altLang="zh-TW" sz="1600">
                <a:ea typeface="PMingLiU" panose="02020500000000000000" pitchFamily="18" charset="-120"/>
              </a:rPr>
              <a:t> and </a:t>
            </a:r>
            <a:r>
              <a:rPr lang="en-US" altLang="zh-TW" sz="1600" i="1">
                <a:ea typeface="PMingLiU" panose="02020500000000000000" pitchFamily="18" charset="-120"/>
              </a:rPr>
              <a:t>F</a:t>
            </a:r>
            <a:r>
              <a:rPr lang="en-US" altLang="zh-TW" sz="1600" i="1" baseline="-25000">
                <a:ea typeface="PMingLiU" panose="02020500000000000000" pitchFamily="18" charset="-120"/>
              </a:rPr>
              <a:t>1</a:t>
            </a:r>
            <a:r>
              <a:rPr lang="en-US" altLang="zh-TW" sz="1600">
                <a:ea typeface="PMingLiU" panose="02020500000000000000" pitchFamily="18" charset="-120"/>
              </a:rPr>
              <a:t> subunits are connected in two ways, by the central </a:t>
            </a:r>
            <a:r>
              <a:rPr lang="en-US" altLang="zh-TW" sz="1600">
                <a:latin typeface="Symbol" panose="05050102010706020507" pitchFamily="18" charset="2"/>
                <a:ea typeface="PMingLiU" panose="02020500000000000000" pitchFamily="18" charset="-120"/>
              </a:rPr>
              <a:t>ge</a:t>
            </a:r>
            <a:r>
              <a:rPr lang="en-US" altLang="zh-TW" sz="1600">
                <a:ea typeface="PMingLiU" panose="02020500000000000000" pitchFamily="18" charset="-120"/>
              </a:rPr>
              <a:t> stalk and by an exterior column (consists of one </a:t>
            </a:r>
            <a:r>
              <a:rPr lang="en-US" altLang="zh-TW" sz="1600" b="1">
                <a:ea typeface="PMingLiU" panose="02020500000000000000" pitchFamily="18" charset="-120"/>
              </a:rPr>
              <a:t>a</a:t>
            </a:r>
            <a:r>
              <a:rPr lang="en-US" altLang="zh-TW" sz="1600">
                <a:ea typeface="PMingLiU" panose="02020500000000000000" pitchFamily="18" charset="-120"/>
              </a:rPr>
              <a:t> subunit, two </a:t>
            </a:r>
            <a:r>
              <a:rPr lang="en-US" altLang="zh-TW" sz="1600" b="1">
                <a:ea typeface="PMingLiU" panose="02020500000000000000" pitchFamily="18" charset="-120"/>
              </a:rPr>
              <a:t>b</a:t>
            </a:r>
            <a:r>
              <a:rPr lang="en-US" altLang="zh-TW" sz="1600">
                <a:ea typeface="PMingLiU" panose="02020500000000000000" pitchFamily="18" charset="-120"/>
              </a:rPr>
              <a:t> subunits, and the </a:t>
            </a:r>
            <a:r>
              <a:rPr lang="en-US" altLang="zh-TW" sz="1600">
                <a:latin typeface="Symbol" panose="05050102010706020507" pitchFamily="18" charset="2"/>
                <a:ea typeface="PMingLiU" panose="02020500000000000000" pitchFamily="18" charset="-120"/>
              </a:rPr>
              <a:t>d</a:t>
            </a:r>
            <a:r>
              <a:rPr lang="en-US" altLang="zh-TW" sz="1600">
                <a:ea typeface="PMingLiU" panose="02020500000000000000" pitchFamily="18" charset="-120"/>
              </a:rPr>
              <a:t> subunit). We can think of the enzyme as consisting of two functional components: (1) a moving unit, or </a:t>
            </a:r>
            <a:r>
              <a:rPr lang="en-US" altLang="zh-TW" sz="1600" i="1">
                <a:ea typeface="PMingLiU" panose="02020500000000000000" pitchFamily="18" charset="-120"/>
              </a:rPr>
              <a:t>rotor,</a:t>
            </a:r>
            <a:r>
              <a:rPr lang="en-US" altLang="zh-TW" sz="1600">
                <a:ea typeface="PMingLiU" panose="02020500000000000000" pitchFamily="18" charset="-120"/>
              </a:rPr>
              <a:t> consisting of the </a:t>
            </a:r>
            <a:r>
              <a:rPr lang="en-US" altLang="zh-TW" sz="1600" b="1">
                <a:ea typeface="PMingLiU" panose="02020500000000000000" pitchFamily="18" charset="-120"/>
              </a:rPr>
              <a:t>c</a:t>
            </a:r>
            <a:r>
              <a:rPr lang="en-US" altLang="zh-TW" sz="1600">
                <a:ea typeface="PMingLiU" panose="02020500000000000000" pitchFamily="18" charset="-120"/>
              </a:rPr>
              <a:t> ring and the </a:t>
            </a:r>
            <a:r>
              <a:rPr lang="en-US" altLang="zh-TW" sz="1600">
                <a:latin typeface="Symbol" panose="05050102010706020507" pitchFamily="18" charset="2"/>
                <a:ea typeface="PMingLiU" panose="02020500000000000000" pitchFamily="18" charset="-120"/>
              </a:rPr>
              <a:t>ge</a:t>
            </a:r>
            <a:r>
              <a:rPr lang="en-US" altLang="zh-TW" sz="1600">
                <a:ea typeface="PMingLiU" panose="02020500000000000000" pitchFamily="18" charset="-120"/>
              </a:rPr>
              <a:t> stalk, and (2) a stationary unit, or </a:t>
            </a:r>
            <a:r>
              <a:rPr lang="en-US" altLang="zh-TW" sz="1600" i="1">
                <a:ea typeface="PMingLiU" panose="02020500000000000000" pitchFamily="18" charset="-120"/>
              </a:rPr>
              <a:t>stator,</a:t>
            </a:r>
            <a:r>
              <a:rPr lang="en-US" altLang="zh-TW" sz="1600">
                <a:ea typeface="PMingLiU" panose="02020500000000000000" pitchFamily="18" charset="-120"/>
              </a:rPr>
              <a:t> composed of the remainder of the molecule.</a:t>
            </a:r>
          </a:p>
        </p:txBody>
      </p:sp>
      <p:sp>
        <p:nvSpPr>
          <p:cNvPr id="65540" name="Rectangle 6"/>
          <p:cNvSpPr>
            <a:spLocks noChangeArrowheads="1"/>
          </p:cNvSpPr>
          <p:nvPr/>
        </p:nvSpPr>
        <p:spPr bwMode="auto">
          <a:xfrm>
            <a:off x="0" y="0"/>
            <a:ext cx="9144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000"/>
              <a:t>http://www.sigmaaldrich.com/sigma-aldrich/areas-of-interest/life-science/metabolomics/learning-center/metabolic-pathways/atp-synthase/atp-animation.html</a:t>
            </a:r>
          </a:p>
        </p:txBody>
      </p:sp>
      <p:pic>
        <p:nvPicPr>
          <p:cNvPr id="65541" name="Picture 2" descr="http://jconsultingonline.com/statorRo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1284288"/>
            <a:ext cx="3492500" cy="163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5542" name="TextBox 12"/>
          <p:cNvSpPr txBox="1">
            <a:spLocks noChangeArrowheads="1"/>
          </p:cNvSpPr>
          <p:nvPr/>
        </p:nvSpPr>
        <p:spPr bwMode="auto">
          <a:xfrm>
            <a:off x="6042025" y="2446338"/>
            <a:ext cx="612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b="1">
                <a:latin typeface="Arial" panose="020B0604020202020204" pitchFamily="34" charset="0"/>
              </a:rPr>
              <a:t>Motor</a:t>
            </a:r>
          </a:p>
        </p:txBody>
      </p:sp>
      <p:sp>
        <p:nvSpPr>
          <p:cNvPr id="6554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33C667B-C041-4474-8B18-BF5707AC086F}" type="slidenum">
              <a:rPr lang="en-US" altLang="en-US" sz="1200" smtClean="0">
                <a:solidFill>
                  <a:srgbClr val="898989"/>
                </a:solidFill>
              </a:rPr>
              <a:pPr eaLnBrk="1" hangingPunct="1"/>
              <a:t>30</a:t>
            </a:fld>
            <a:endParaRPr lang="en-US" altLang="en-US" sz="1200">
              <a:solidFill>
                <a:srgbClr val="89898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4" descr="figure 14-14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714"/>
          <a:stretch>
            <a:fillRect/>
          </a:stretch>
        </p:blipFill>
        <p:spPr bwMode="auto">
          <a:xfrm>
            <a:off x="838200" y="776288"/>
            <a:ext cx="4032250"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Rectangle 5"/>
          <p:cNvSpPr>
            <a:spLocks noGrp="1" noChangeArrowheads="1"/>
          </p:cNvSpPr>
          <p:nvPr>
            <p:ph type="title"/>
          </p:nvPr>
        </p:nvSpPr>
        <p:spPr>
          <a:xfrm>
            <a:off x="457200" y="274638"/>
            <a:ext cx="8229600" cy="561975"/>
          </a:xfrm>
        </p:spPr>
        <p:txBody>
          <a:bodyPr rtlCol="0">
            <a:normAutofit fontScale="90000"/>
          </a:bodyPr>
          <a:lstStyle/>
          <a:p>
            <a:pPr eaLnBrk="1" fontAlgn="auto" hangingPunct="1">
              <a:spcAft>
                <a:spcPts val="0"/>
              </a:spcAft>
              <a:defRPr/>
            </a:pPr>
            <a:r>
              <a:rPr lang="en-US" sz="4000" b="1" dirty="0">
                <a:ea typeface="+mj-ea"/>
                <a:cs typeface="+mj-cs"/>
              </a:rPr>
              <a:t>ATP Synthase (Complex V)</a:t>
            </a:r>
          </a:p>
        </p:txBody>
      </p:sp>
      <p:sp>
        <p:nvSpPr>
          <p:cNvPr id="67587" name="Rectangle 6"/>
          <p:cNvSpPr>
            <a:spLocks noChangeArrowheads="1"/>
          </p:cNvSpPr>
          <p:nvPr/>
        </p:nvSpPr>
        <p:spPr bwMode="auto">
          <a:xfrm>
            <a:off x="0" y="0"/>
            <a:ext cx="9144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000"/>
              <a:t>http://www.sigmaaldrich.com/sigma-aldrich/areas-of-interest/life-science/metabolomics/learning-center/metabolic-pathways/atp-synthase/atp-animation.html</a:t>
            </a:r>
          </a:p>
        </p:txBody>
      </p:sp>
      <p:pic>
        <p:nvPicPr>
          <p:cNvPr id="67588" name="Picture 2" descr="http://jconsultingonline.com/statorRo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1284288"/>
            <a:ext cx="3492500" cy="163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89" name="TextBox 12"/>
          <p:cNvSpPr txBox="1">
            <a:spLocks noChangeArrowheads="1"/>
          </p:cNvSpPr>
          <p:nvPr/>
        </p:nvSpPr>
        <p:spPr bwMode="auto">
          <a:xfrm>
            <a:off x="6042025" y="2446338"/>
            <a:ext cx="6127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b="1">
                <a:latin typeface="Arial" panose="020B0604020202020204" pitchFamily="34" charset="0"/>
              </a:rPr>
              <a:t>Motor</a:t>
            </a:r>
          </a:p>
        </p:txBody>
      </p:sp>
      <p:sp>
        <p:nvSpPr>
          <p:cNvPr id="6759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9CA087EC-2479-40CD-BCE8-B38231794CE9}" type="slidenum">
              <a:rPr lang="en-US" altLang="en-US" sz="1200" smtClean="0">
                <a:solidFill>
                  <a:srgbClr val="898989"/>
                </a:solidFill>
              </a:rPr>
              <a:pPr eaLnBrk="1" hangingPunct="1"/>
              <a:t>31</a:t>
            </a:fld>
            <a:endParaRPr lang="en-US" altLang="en-US" sz="1200">
              <a:solidFill>
                <a:srgbClr val="898989"/>
              </a:solidFill>
            </a:endParaRPr>
          </a:p>
        </p:txBody>
      </p:sp>
      <p:sp>
        <p:nvSpPr>
          <p:cNvPr id="67591" name="Rectangle 1"/>
          <p:cNvSpPr>
            <a:spLocks noChangeArrowheads="1"/>
          </p:cNvSpPr>
          <p:nvPr/>
        </p:nvSpPr>
        <p:spPr bwMode="auto">
          <a:xfrm>
            <a:off x="1450975" y="4706938"/>
            <a:ext cx="5924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dirty="0">
              <a:hlinkClick r:id="rId5"/>
            </a:endParaRPr>
          </a:p>
          <a:p>
            <a:pPr eaLnBrk="1" hangingPunct="1"/>
            <a:r>
              <a:rPr lang="en-US" altLang="en-US" sz="1800" dirty="0">
                <a:hlinkClick r:id="rId5"/>
              </a:rPr>
              <a:t>https://www.youtube.com/watch?v=PjdPTY1wHdQ&amp;t=91s</a:t>
            </a:r>
            <a:endParaRPr lang="en-US" altLang="en-US" sz="1800" dirty="0"/>
          </a:p>
          <a:p>
            <a:pPr eaLnBrk="1" hangingPunct="1"/>
            <a:endParaRPr lang="en-US" altLang="en-US" sz="1800" dirty="0"/>
          </a:p>
        </p:txBody>
      </p:sp>
      <p:sp>
        <p:nvSpPr>
          <p:cNvPr id="67592" name="Rectangle 2"/>
          <p:cNvSpPr>
            <a:spLocks noChangeArrowheads="1"/>
          </p:cNvSpPr>
          <p:nvPr/>
        </p:nvSpPr>
        <p:spPr bwMode="auto">
          <a:xfrm>
            <a:off x="1560513" y="4583113"/>
            <a:ext cx="1933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Video explanation: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446088" y="130175"/>
            <a:ext cx="8229600" cy="850900"/>
          </a:xfrm>
        </p:spPr>
        <p:txBody>
          <a:bodyPr/>
          <a:lstStyle/>
          <a:p>
            <a:pPr eaLnBrk="1" hangingPunct="1"/>
            <a:r>
              <a:rPr lang="en-US" altLang="zh-TW" sz="3600" b="1">
                <a:ea typeface="PMingLiU" panose="02020500000000000000" pitchFamily="18" charset="-120"/>
              </a:rPr>
              <a:t>Binding-change model for ATP Synthase</a:t>
            </a:r>
            <a:endParaRPr lang="en-US" altLang="en-US" sz="3600" b="1"/>
          </a:p>
        </p:txBody>
      </p:sp>
      <p:pic>
        <p:nvPicPr>
          <p:cNvPr id="69634" name="Picture 4" descr="figure 14-1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1543"/>
          <a:stretch>
            <a:fillRect/>
          </a:stretch>
        </p:blipFill>
        <p:spPr bwMode="auto">
          <a:xfrm>
            <a:off x="900113" y="2000250"/>
            <a:ext cx="6738937"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5"/>
          <p:cNvSpPr>
            <a:spLocks noChangeArrowheads="1"/>
          </p:cNvSpPr>
          <p:nvPr/>
        </p:nvSpPr>
        <p:spPr bwMode="auto">
          <a:xfrm>
            <a:off x="660400" y="1131888"/>
            <a:ext cx="77724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400">
                <a:ea typeface="PMingLiU" panose="02020500000000000000" pitchFamily="18" charset="-120"/>
              </a:rPr>
              <a:t>In 1979, Paul Boyer proposed a </a:t>
            </a:r>
            <a:r>
              <a:rPr lang="en-US" altLang="zh-TW" sz="1400" i="1">
                <a:ea typeface="PMingLiU" panose="02020500000000000000" pitchFamily="18" charset="-120"/>
              </a:rPr>
              <a:t>binding-change mechanism</a:t>
            </a:r>
            <a:r>
              <a:rPr lang="en-US" altLang="zh-TW" sz="1400">
                <a:ea typeface="PMingLiU" panose="02020500000000000000" pitchFamily="18" charset="-120"/>
              </a:rPr>
              <a:t> for proton-driven ATP synthesis. This proposal states that changes in the properties of the three </a:t>
            </a:r>
            <a:r>
              <a:rPr lang="en-US" altLang="zh-TW" sz="1400">
                <a:latin typeface="Symbol" panose="05050102010706020507" pitchFamily="18" charset="2"/>
                <a:ea typeface="PMingLiU" panose="02020500000000000000" pitchFamily="18" charset="-120"/>
              </a:rPr>
              <a:t>b</a:t>
            </a:r>
            <a:r>
              <a:rPr lang="en-US" altLang="zh-TW" sz="1400">
                <a:ea typeface="PMingLiU" panose="02020500000000000000" pitchFamily="18" charset="-120"/>
              </a:rPr>
              <a:t> subunits allow sequential (1) ADP and P</a:t>
            </a:r>
            <a:r>
              <a:rPr lang="en-US" altLang="zh-TW" sz="1400" baseline="-25000">
                <a:ea typeface="PMingLiU" panose="02020500000000000000" pitchFamily="18" charset="-120"/>
              </a:rPr>
              <a:t>i</a:t>
            </a:r>
            <a:r>
              <a:rPr lang="en-US" altLang="zh-TW" sz="1400">
                <a:ea typeface="PMingLiU" panose="02020500000000000000" pitchFamily="18" charset="-120"/>
              </a:rPr>
              <a:t> binding, (2) ATP synthesis, and (3) ATP release: </a:t>
            </a: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endParaRPr lang="en-US" altLang="zh-TW" sz="1400">
              <a:ea typeface="PMingLiU" panose="02020500000000000000" pitchFamily="18" charset="-120"/>
            </a:endParaRPr>
          </a:p>
          <a:p>
            <a:pPr algn="just" eaLnBrk="1" hangingPunct="1"/>
            <a:r>
              <a:rPr lang="en-US" altLang="zh-TW" sz="1400">
                <a:ea typeface="PMingLiU" panose="02020500000000000000" pitchFamily="18" charset="-120"/>
              </a:rPr>
              <a:t>Interactions with the </a:t>
            </a:r>
            <a:r>
              <a:rPr lang="en-US" altLang="zh-TW" sz="1400">
                <a:latin typeface="Symbol" panose="05050102010706020507" pitchFamily="18" charset="2"/>
                <a:ea typeface="PMingLiU" panose="02020500000000000000" pitchFamily="18" charset="-120"/>
              </a:rPr>
              <a:t>g</a:t>
            </a:r>
            <a:r>
              <a:rPr lang="en-US" altLang="zh-TW" sz="1400">
                <a:ea typeface="PMingLiU" panose="02020500000000000000" pitchFamily="18" charset="-120"/>
              </a:rPr>
              <a:t> subunit make the three </a:t>
            </a:r>
            <a:r>
              <a:rPr lang="en-US" altLang="zh-TW" sz="1400">
                <a:latin typeface="Symbol" panose="05050102010706020507" pitchFamily="18" charset="2"/>
                <a:ea typeface="PMingLiU" panose="02020500000000000000" pitchFamily="18" charset="-120"/>
              </a:rPr>
              <a:t>b</a:t>
            </a:r>
            <a:r>
              <a:rPr lang="en-US" altLang="zh-TW" sz="1400">
                <a:ea typeface="PMingLiU" panose="02020500000000000000" pitchFamily="18" charset="-120"/>
              </a:rPr>
              <a:t> subunits nonequivalent (</a:t>
            </a:r>
            <a:r>
              <a:rPr lang="en-US" altLang="en-US" sz="1400">
                <a:ea typeface="PMingLiU" panose="02020500000000000000" pitchFamily="18" charset="-120"/>
              </a:rPr>
              <a:t>the different conformations of the three catalytic sites are indicated by different shapes). </a:t>
            </a:r>
          </a:p>
          <a:p>
            <a:pPr algn="just" eaLnBrk="1" hangingPunct="1"/>
            <a:r>
              <a:rPr lang="en-US" altLang="en-US" sz="1400">
                <a:ea typeface="PMingLiU" panose="02020500000000000000" pitchFamily="18" charset="-120"/>
              </a:rPr>
              <a:t>ADP and P</a:t>
            </a:r>
            <a:r>
              <a:rPr lang="en-US" altLang="en-US" sz="1400" baseline="-25000">
                <a:ea typeface="PMingLiU" panose="02020500000000000000" pitchFamily="18" charset="-120"/>
              </a:rPr>
              <a:t>i</a:t>
            </a:r>
            <a:r>
              <a:rPr lang="en-US" altLang="en-US" sz="1400">
                <a:ea typeface="PMingLiU" panose="02020500000000000000" pitchFamily="18" charset="-120"/>
              </a:rPr>
              <a:t> bind to the yellow site in the open conformation. As the </a:t>
            </a:r>
            <a:r>
              <a:rPr lang="en-US" altLang="zh-TW" sz="1400">
                <a:latin typeface="Symbol" panose="05050102010706020507" pitchFamily="18" charset="2"/>
                <a:ea typeface="PMingLiU" panose="02020500000000000000" pitchFamily="18" charset="-120"/>
              </a:rPr>
              <a:t>g</a:t>
            </a:r>
            <a:r>
              <a:rPr lang="en-US" altLang="zh-TW" sz="1400">
                <a:ea typeface="PMingLiU" panose="02020500000000000000" pitchFamily="18" charset="-120"/>
              </a:rPr>
              <a:t> </a:t>
            </a:r>
            <a:r>
              <a:rPr lang="en-US" altLang="en-US" sz="1400">
                <a:ea typeface="PMingLiU" panose="02020500000000000000" pitchFamily="18" charset="-120"/>
              </a:rPr>
              <a:t>shaft rotates in the counter-clockwise direction driven by </a:t>
            </a:r>
            <a:r>
              <a:rPr lang="en-US" altLang="en-US" sz="1400" i="1">
                <a:ea typeface="PMingLiU" panose="02020500000000000000" pitchFamily="18" charset="-120"/>
              </a:rPr>
              <a:t>the proton motive force</a:t>
            </a:r>
            <a:r>
              <a:rPr lang="en-US" altLang="en-US" sz="1400">
                <a:ea typeface="PMingLiU" panose="02020500000000000000" pitchFamily="18" charset="-120"/>
              </a:rPr>
              <a:t>, the </a:t>
            </a:r>
            <a:r>
              <a:rPr lang="en-US" altLang="zh-TW" sz="1400">
                <a:latin typeface="Symbol" panose="05050102010706020507" pitchFamily="18" charset="2"/>
                <a:ea typeface="PMingLiU" panose="02020500000000000000" pitchFamily="18" charset="-120"/>
              </a:rPr>
              <a:t>a b </a:t>
            </a:r>
            <a:r>
              <a:rPr lang="en-US" altLang="en-US" sz="1400">
                <a:ea typeface="PMingLiU" panose="02020500000000000000" pitchFamily="18" charset="-120"/>
              </a:rPr>
              <a:t>subunit in contact is converted to a loose conformation where ADP and P</a:t>
            </a:r>
            <a:r>
              <a:rPr lang="en-US" altLang="en-US" sz="1400" baseline="-25000">
                <a:ea typeface="PMingLiU" panose="02020500000000000000" pitchFamily="18" charset="-120"/>
              </a:rPr>
              <a:t>i</a:t>
            </a:r>
            <a:r>
              <a:rPr lang="en-US" altLang="en-US" sz="1400">
                <a:ea typeface="PMingLiU" panose="02020500000000000000" pitchFamily="18" charset="-120"/>
              </a:rPr>
              <a:t> are more firmly bound. </a:t>
            </a:r>
          </a:p>
          <a:p>
            <a:pPr algn="just" eaLnBrk="1" hangingPunct="1"/>
            <a:r>
              <a:rPr lang="en-US" altLang="en-US" sz="1400">
                <a:ea typeface="PMingLiU" panose="02020500000000000000" pitchFamily="18" charset="-120"/>
              </a:rPr>
              <a:t>Following the next step of the rotation, the yellow site is converted to a tight conformation and ATP is synthesized. Meanwhile, the site that had bound ATP tightly has become an open site, and a loose site containing other molecules of ADP and P</a:t>
            </a:r>
            <a:r>
              <a:rPr lang="en-US" altLang="en-US" sz="1400" baseline="-25000">
                <a:ea typeface="PMingLiU" panose="02020500000000000000" pitchFamily="18" charset="-120"/>
              </a:rPr>
              <a:t>i</a:t>
            </a:r>
            <a:r>
              <a:rPr lang="en-US" altLang="en-US" sz="1400">
                <a:ea typeface="PMingLiU" panose="02020500000000000000" pitchFamily="18" charset="-120"/>
              </a:rPr>
              <a:t> has become a tight site. ATP is released from the open site, and ATP is synthesized in the tight site.</a:t>
            </a:r>
          </a:p>
        </p:txBody>
      </p:sp>
      <p:sp>
        <p:nvSpPr>
          <p:cNvPr id="69636" name="Rectangle 5"/>
          <p:cNvSpPr>
            <a:spLocks noChangeArrowheads="1"/>
          </p:cNvSpPr>
          <p:nvPr/>
        </p:nvSpPr>
        <p:spPr bwMode="auto">
          <a:xfrm>
            <a:off x="2230438" y="2747963"/>
            <a:ext cx="239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400" b="1">
                <a:latin typeface="Symbol" panose="05050102010706020507" pitchFamily="18" charset="2"/>
                <a:ea typeface="PMingLiU" panose="02020500000000000000" pitchFamily="18" charset="-120"/>
              </a:rPr>
              <a:t>g</a:t>
            </a:r>
            <a:endParaRPr lang="en-US" altLang="en-US" sz="1400" b="1">
              <a:ea typeface="PMingLiU" panose="02020500000000000000" pitchFamily="18" charset="-120"/>
            </a:endParaRPr>
          </a:p>
        </p:txBody>
      </p:sp>
      <p:sp>
        <p:nvSpPr>
          <p:cNvPr id="69637" name="Rectangle 6"/>
          <p:cNvSpPr>
            <a:spLocks noChangeArrowheads="1"/>
          </p:cNvSpPr>
          <p:nvPr/>
        </p:nvSpPr>
        <p:spPr bwMode="auto">
          <a:xfrm>
            <a:off x="2413000" y="3098800"/>
            <a:ext cx="260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400" b="1">
                <a:latin typeface="Symbol" panose="05050102010706020507" pitchFamily="18" charset="2"/>
                <a:ea typeface="PMingLiU" panose="02020500000000000000" pitchFamily="18" charset="-120"/>
              </a:rPr>
              <a:t>b</a:t>
            </a:r>
            <a:endParaRPr lang="en-US" altLang="en-US" sz="1400" b="1">
              <a:ea typeface="PMingLiU" panose="02020500000000000000" pitchFamily="18" charset="-120"/>
            </a:endParaRPr>
          </a:p>
        </p:txBody>
      </p:sp>
      <p:sp>
        <p:nvSpPr>
          <p:cNvPr id="6963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D6F4336-3FE8-437B-9911-83FCAA99FF4A}" type="slidenum">
              <a:rPr lang="en-US" altLang="en-US" sz="1200" smtClean="0">
                <a:solidFill>
                  <a:srgbClr val="898989"/>
                </a:solidFill>
              </a:rPr>
              <a:pPr eaLnBrk="1" hangingPunct="1"/>
              <a:t>32</a:t>
            </a:fld>
            <a:endParaRPr lang="en-US" altLang="en-US" sz="1200">
              <a:solidFill>
                <a:srgbClr val="89898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57200" y="274638"/>
            <a:ext cx="8229600" cy="633412"/>
          </a:xfrm>
        </p:spPr>
        <p:txBody>
          <a:bodyPr rtlCol="0">
            <a:normAutofit fontScale="90000"/>
          </a:bodyPr>
          <a:lstStyle/>
          <a:p>
            <a:pPr eaLnBrk="1" fontAlgn="auto" hangingPunct="1">
              <a:spcAft>
                <a:spcPts val="0"/>
              </a:spcAft>
              <a:defRPr/>
            </a:pPr>
            <a:r>
              <a:rPr lang="en-US" altLang="zh-TW" sz="4000" b="1" dirty="0">
                <a:ea typeface="+mj-ea"/>
                <a:cs typeface="+mj-cs"/>
              </a:rPr>
              <a:t>ATP Yield of Oxidation of Glucose</a:t>
            </a:r>
          </a:p>
        </p:txBody>
      </p:sp>
      <p:sp>
        <p:nvSpPr>
          <p:cNvPr id="71682" name="Rectangle 4"/>
          <p:cNvSpPr>
            <a:spLocks noChangeArrowheads="1"/>
          </p:cNvSpPr>
          <p:nvPr/>
        </p:nvSpPr>
        <p:spPr bwMode="auto">
          <a:xfrm>
            <a:off x="682625" y="1158875"/>
            <a:ext cx="7843838"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lnSpc>
                <a:spcPts val="2000"/>
              </a:lnSpc>
            </a:pPr>
            <a:r>
              <a:rPr lang="en-US" altLang="zh-TW" sz="1600" dirty="0">
                <a:latin typeface="Arial" panose="020B0604020202020204" pitchFamily="34" charset="0"/>
                <a:ea typeface="PMingLiU" panose="02020500000000000000" pitchFamily="18" charset="-120"/>
              </a:rPr>
              <a:t>The ATP yield of oxidative phosphorylation is </a:t>
            </a:r>
            <a:r>
              <a:rPr lang="en-US" altLang="zh-TW" sz="1600" b="1" dirty="0">
                <a:latin typeface="Arial" panose="020B0604020202020204" pitchFamily="34" charset="0"/>
                <a:ea typeface="PMingLiU" panose="02020500000000000000" pitchFamily="18" charset="-120"/>
              </a:rPr>
              <a:t>not very certain </a:t>
            </a:r>
            <a:r>
              <a:rPr lang="en-US" altLang="zh-TW" sz="1600" dirty="0">
                <a:latin typeface="Arial" panose="020B0604020202020204" pitchFamily="34" charset="0"/>
                <a:ea typeface="PMingLiU" panose="02020500000000000000" pitchFamily="18" charset="-120"/>
              </a:rPr>
              <a:t>because the </a:t>
            </a:r>
            <a:r>
              <a:rPr lang="en-US" altLang="zh-TW" sz="1600" dirty="0" err="1">
                <a:latin typeface="Arial" panose="020B0604020202020204" pitchFamily="34" charset="0"/>
                <a:ea typeface="PMingLiU" panose="02020500000000000000" pitchFamily="18" charset="-120"/>
              </a:rPr>
              <a:t>stoichiometries</a:t>
            </a:r>
            <a:r>
              <a:rPr lang="en-US" altLang="zh-TW" sz="1600" dirty="0">
                <a:latin typeface="Arial" panose="020B0604020202020204" pitchFamily="34" charset="0"/>
                <a:ea typeface="PMingLiU" panose="02020500000000000000" pitchFamily="18" charset="-120"/>
              </a:rPr>
              <a:t> of proton pumping, ATP synthesis, and metabolite transport processes need not be integer numbers or even have fixed values. </a:t>
            </a:r>
          </a:p>
          <a:p>
            <a:pPr algn="just" eaLnBrk="1" hangingPunct="1">
              <a:lnSpc>
                <a:spcPts val="2000"/>
              </a:lnSpc>
            </a:pPr>
            <a:endParaRPr lang="en-US" altLang="zh-TW" sz="1600" dirty="0">
              <a:latin typeface="Arial" panose="020B0604020202020204" pitchFamily="34" charset="0"/>
              <a:ea typeface="PMingLiU" panose="02020500000000000000" pitchFamily="18" charset="-120"/>
            </a:endParaRPr>
          </a:p>
          <a:p>
            <a:pPr algn="just" eaLnBrk="1" hangingPunct="1">
              <a:lnSpc>
                <a:spcPts val="2000"/>
              </a:lnSpc>
            </a:pPr>
            <a:r>
              <a:rPr lang="en-US" altLang="zh-TW" sz="1600" i="1" dirty="0">
                <a:solidFill>
                  <a:srgbClr val="FF0000"/>
                </a:solidFill>
                <a:latin typeface="Arial" panose="020B0604020202020204" pitchFamily="34" charset="0"/>
                <a:ea typeface="PMingLiU" panose="02020500000000000000" pitchFamily="18" charset="-120"/>
              </a:rPr>
              <a:t>The best current estimates for the number of protons pumped out of the matrix by NADH-Q oxidoreductase, Q-cytochrome c oxidoreductase, and cytochrome c oxidase per electron pair are </a:t>
            </a:r>
            <a:r>
              <a:rPr lang="en-US" altLang="zh-TW" sz="1600" i="1" dirty="0">
                <a:solidFill>
                  <a:srgbClr val="0070C0"/>
                </a:solidFill>
                <a:latin typeface="Arial" panose="020B0604020202020204" pitchFamily="34" charset="0"/>
                <a:ea typeface="PMingLiU" panose="02020500000000000000" pitchFamily="18" charset="-120"/>
              </a:rPr>
              <a:t>four, four, and two</a:t>
            </a:r>
            <a:r>
              <a:rPr lang="en-US" altLang="zh-TW" sz="1600" i="1" dirty="0">
                <a:solidFill>
                  <a:srgbClr val="FF0000"/>
                </a:solidFill>
                <a:latin typeface="Arial" panose="020B0604020202020204" pitchFamily="34" charset="0"/>
                <a:ea typeface="PMingLiU" panose="02020500000000000000" pitchFamily="18" charset="-120"/>
              </a:rPr>
              <a:t>, respectively.</a:t>
            </a:r>
            <a:r>
              <a:rPr lang="en-US" altLang="zh-TW" sz="1600" dirty="0">
                <a:latin typeface="Arial" panose="020B0604020202020204" pitchFamily="34" charset="0"/>
                <a:ea typeface="PMingLiU" panose="02020500000000000000" pitchFamily="18" charset="-120"/>
              </a:rPr>
              <a:t> </a:t>
            </a:r>
          </a:p>
          <a:p>
            <a:pPr algn="just" eaLnBrk="1" hangingPunct="1">
              <a:lnSpc>
                <a:spcPts val="2000"/>
              </a:lnSpc>
            </a:pPr>
            <a:endParaRPr lang="en-US" altLang="zh-TW" sz="1600" dirty="0">
              <a:latin typeface="Arial" panose="020B0604020202020204" pitchFamily="34" charset="0"/>
              <a:ea typeface="PMingLiU" panose="02020500000000000000" pitchFamily="18" charset="-120"/>
            </a:endParaRPr>
          </a:p>
          <a:p>
            <a:pPr algn="just" eaLnBrk="1" hangingPunct="1">
              <a:lnSpc>
                <a:spcPts val="2000"/>
              </a:lnSpc>
            </a:pPr>
            <a:r>
              <a:rPr lang="en-US" altLang="zh-TW" sz="1600" i="1" dirty="0">
                <a:solidFill>
                  <a:srgbClr val="0033CC"/>
                </a:solidFill>
                <a:latin typeface="Arial" panose="020B0604020202020204" pitchFamily="34" charset="0"/>
                <a:ea typeface="PMingLiU" panose="02020500000000000000" pitchFamily="18" charset="-120"/>
              </a:rPr>
              <a:t>The synthesis of a molecule of ATP is driven by the flow of about three protons through ATP synthase. An additional proton is consumed in transporting ATP from the matrix to the cytosol.</a:t>
            </a:r>
            <a:r>
              <a:rPr lang="en-US" altLang="zh-TW" sz="1600" dirty="0">
                <a:solidFill>
                  <a:srgbClr val="0033CC"/>
                </a:solidFill>
                <a:latin typeface="Arial" panose="020B0604020202020204" pitchFamily="34" charset="0"/>
                <a:ea typeface="PMingLiU" panose="02020500000000000000" pitchFamily="18" charset="-120"/>
              </a:rPr>
              <a:t> (4 proton/ATP synthesized and transported).</a:t>
            </a:r>
          </a:p>
          <a:p>
            <a:pPr algn="just" eaLnBrk="1" hangingPunct="1">
              <a:lnSpc>
                <a:spcPts val="2000"/>
              </a:lnSpc>
            </a:pPr>
            <a:endParaRPr lang="en-US" altLang="zh-TW" sz="1600" dirty="0">
              <a:solidFill>
                <a:srgbClr val="0033CC"/>
              </a:solidFill>
              <a:latin typeface="Arial" panose="020B0604020202020204" pitchFamily="34" charset="0"/>
              <a:ea typeface="PMingLiU" panose="02020500000000000000" pitchFamily="18" charset="-120"/>
            </a:endParaRPr>
          </a:p>
          <a:p>
            <a:pPr algn="just" eaLnBrk="1" hangingPunct="1">
              <a:lnSpc>
                <a:spcPts val="2000"/>
              </a:lnSpc>
            </a:pPr>
            <a:r>
              <a:rPr lang="en-US" altLang="zh-TW" sz="1600" dirty="0">
                <a:latin typeface="Arial" panose="020B0604020202020204" pitchFamily="34" charset="0"/>
                <a:ea typeface="PMingLiU" panose="02020500000000000000" pitchFamily="18" charset="-120"/>
              </a:rPr>
              <a:t>Hence, about 2.5 molecules of cytosolic ATP are generated as a result of the flow of a pair of electrons from NADH to O</a:t>
            </a:r>
            <a:r>
              <a:rPr lang="en-US" altLang="zh-TW" sz="1600" baseline="-25000" dirty="0">
                <a:latin typeface="Arial" panose="020B0604020202020204" pitchFamily="34" charset="0"/>
                <a:ea typeface="PMingLiU" panose="02020500000000000000" pitchFamily="18" charset="-120"/>
              </a:rPr>
              <a:t>2</a:t>
            </a:r>
            <a:r>
              <a:rPr lang="en-US" altLang="zh-TW" sz="1600" dirty="0">
                <a:latin typeface="Arial" panose="020B0604020202020204" pitchFamily="34" charset="0"/>
                <a:ea typeface="PMingLiU" panose="02020500000000000000" pitchFamily="18" charset="-120"/>
              </a:rPr>
              <a:t>. For electrons that enter at the level of Q-cytochrome </a:t>
            </a:r>
            <a:r>
              <a:rPr lang="en-US" altLang="zh-TW" sz="1600" i="1" dirty="0">
                <a:latin typeface="Arial" panose="020B0604020202020204" pitchFamily="34" charset="0"/>
                <a:ea typeface="PMingLiU" panose="02020500000000000000" pitchFamily="18" charset="-120"/>
              </a:rPr>
              <a:t>c</a:t>
            </a:r>
            <a:r>
              <a:rPr lang="en-US" altLang="zh-TW" sz="1600" dirty="0">
                <a:latin typeface="Arial" panose="020B0604020202020204" pitchFamily="34" charset="0"/>
                <a:ea typeface="PMingLiU" panose="02020500000000000000" pitchFamily="18" charset="-120"/>
              </a:rPr>
              <a:t> oxidoreductase, such as those from the oxidation of succinate or cytosolic NADH, the yield is about 1.5 molecules of ATP per electron pair. Hence, </a:t>
            </a:r>
            <a:r>
              <a:rPr lang="en-US" altLang="zh-TW" sz="1600" i="1" dirty="0">
                <a:latin typeface="Arial" panose="020B0604020202020204" pitchFamily="34" charset="0"/>
                <a:ea typeface="PMingLiU" panose="02020500000000000000" pitchFamily="18" charset="-120"/>
              </a:rPr>
              <a:t>about 30 molecules of ATP are formed when glucose is completely oxidized to CO</a:t>
            </a:r>
            <a:r>
              <a:rPr lang="en-US" altLang="zh-TW" sz="1600" i="1" baseline="-25000" dirty="0">
                <a:latin typeface="Arial" panose="020B0604020202020204" pitchFamily="34" charset="0"/>
                <a:ea typeface="PMingLiU" panose="02020500000000000000" pitchFamily="18" charset="-120"/>
              </a:rPr>
              <a:t>2</a:t>
            </a:r>
            <a:r>
              <a:rPr lang="en-US" altLang="zh-TW" sz="1600" i="1" dirty="0">
                <a:latin typeface="Arial" panose="020B0604020202020204" pitchFamily="34" charset="0"/>
                <a:ea typeface="PMingLiU" panose="02020500000000000000" pitchFamily="18" charset="-120"/>
              </a:rPr>
              <a:t>.</a:t>
            </a:r>
            <a:r>
              <a:rPr lang="en-US" altLang="zh-TW" sz="1600" dirty="0">
                <a:latin typeface="Arial" panose="020B0604020202020204" pitchFamily="34" charset="0"/>
                <a:ea typeface="PMingLiU" panose="02020500000000000000" pitchFamily="18" charset="-120"/>
              </a:rPr>
              <a:t> </a:t>
            </a:r>
          </a:p>
        </p:txBody>
      </p:sp>
      <p:sp>
        <p:nvSpPr>
          <p:cNvPr id="71683" name="TextBox 1"/>
          <p:cNvSpPr txBox="1">
            <a:spLocks noChangeArrowheads="1"/>
          </p:cNvSpPr>
          <p:nvPr/>
        </p:nvSpPr>
        <p:spPr bwMode="auto">
          <a:xfrm>
            <a:off x="682625" y="5784850"/>
            <a:ext cx="4486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a:solidFill>
                  <a:srgbClr val="FF0000"/>
                </a:solidFill>
              </a:rPr>
              <a:t>3 H</a:t>
            </a:r>
            <a:r>
              <a:rPr lang="en-US" altLang="en-US" sz="1800" b="1" baseline="30000">
                <a:solidFill>
                  <a:srgbClr val="FF0000"/>
                </a:solidFill>
              </a:rPr>
              <a:t>+</a:t>
            </a:r>
            <a:r>
              <a:rPr lang="en-US" altLang="en-US" sz="1800" b="1">
                <a:solidFill>
                  <a:srgbClr val="FF0000"/>
                </a:solidFill>
              </a:rPr>
              <a:t> synthesize 1 ATP molecule</a:t>
            </a:r>
          </a:p>
          <a:p>
            <a:pPr eaLnBrk="1" hangingPunct="1"/>
            <a:r>
              <a:rPr lang="en-US" altLang="en-US" sz="1800" b="1">
                <a:solidFill>
                  <a:srgbClr val="FF0000"/>
                </a:solidFill>
              </a:rPr>
              <a:t>4 H</a:t>
            </a:r>
            <a:r>
              <a:rPr lang="en-US" altLang="en-US" sz="1800" b="1" baseline="30000">
                <a:solidFill>
                  <a:srgbClr val="FF0000"/>
                </a:solidFill>
              </a:rPr>
              <a:t>+</a:t>
            </a:r>
            <a:r>
              <a:rPr lang="en-US" altLang="en-US" sz="1800" b="1">
                <a:solidFill>
                  <a:srgbClr val="FF0000"/>
                </a:solidFill>
              </a:rPr>
              <a:t> synthesize and transport 1 ATP molecule</a:t>
            </a:r>
          </a:p>
        </p:txBody>
      </p:sp>
      <p:sp>
        <p:nvSpPr>
          <p:cNvPr id="7168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410B9DCC-C429-4020-BAD9-6BE46888EF14}" type="slidenum">
              <a:rPr lang="en-US" altLang="en-US" sz="1200" smtClean="0">
                <a:solidFill>
                  <a:srgbClr val="898989"/>
                </a:solidFill>
              </a:rPr>
              <a:pPr eaLnBrk="1" hangingPunct="1"/>
              <a:t>33</a:t>
            </a:fld>
            <a:endParaRPr lang="en-US" altLang="en-US" sz="1200">
              <a:solidFill>
                <a:srgbClr val="89898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8"/>
          <p:cNvSpPr txBox="1">
            <a:spLocks noChangeArrowheads="1"/>
          </p:cNvSpPr>
          <p:nvPr/>
        </p:nvSpPr>
        <p:spPr bwMode="auto">
          <a:xfrm>
            <a:off x="1136650" y="255588"/>
            <a:ext cx="7032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600" b="1">
                <a:latin typeface="Arial" panose="020B0604020202020204" pitchFamily="34" charset="0"/>
              </a:rPr>
              <a:t>Complete oxidation of glucose </a:t>
            </a:r>
          </a:p>
          <a:p>
            <a:pPr algn="ctr" eaLnBrk="1" hangingPunct="1"/>
            <a:r>
              <a:rPr lang="en-US" altLang="en-US" sz="3600" b="1">
                <a:latin typeface="Arial" panose="020B0604020202020204" pitchFamily="34" charset="0"/>
              </a:rPr>
              <a:t>yields 30 or 32 ATP molecules</a:t>
            </a:r>
          </a:p>
        </p:txBody>
      </p:sp>
      <p:sp>
        <p:nvSpPr>
          <p:cNvPr id="7373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9BCABE9-1082-4D33-BF05-D5A05D8B92BC}" type="slidenum">
              <a:rPr lang="en-US" altLang="en-US" sz="1200" smtClean="0">
                <a:solidFill>
                  <a:srgbClr val="898989"/>
                </a:solidFill>
              </a:rPr>
              <a:pPr eaLnBrk="1" hangingPunct="1"/>
              <a:t>34</a:t>
            </a:fld>
            <a:endParaRPr lang="en-US" altLang="en-US" sz="1200">
              <a:solidFill>
                <a:srgbClr val="898989"/>
              </a:solidFill>
            </a:endParaRPr>
          </a:p>
        </p:txBody>
      </p:sp>
      <p:pic>
        <p:nvPicPr>
          <p:cNvPr id="6" name="Picture 2" descr="table-16-01.jpg                                                00002B9CArt                            BB1CF510:"/>
          <p:cNvPicPr>
            <a:picLocks noChangeAspect="1" noChangeArrowheads="1"/>
          </p:cNvPicPr>
          <p:nvPr/>
        </p:nvPicPr>
        <p:blipFill>
          <a:blip r:embed="rId3">
            <a:lum bright="-10000" contrast="30000"/>
            <a:extLst>
              <a:ext uri="{28A0092B-C50C-407E-A947-70E740481C1C}">
                <a14:useLocalDpi xmlns:a14="http://schemas.microsoft.com/office/drawing/2010/main" val="0"/>
              </a:ext>
            </a:extLst>
          </a:blip>
          <a:srcRect t="12468"/>
          <a:stretch>
            <a:fillRect/>
          </a:stretch>
        </p:blipFill>
        <p:spPr bwMode="auto">
          <a:xfrm>
            <a:off x="625475" y="1628775"/>
            <a:ext cx="792480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5327650" y="2187575"/>
            <a:ext cx="2979738" cy="2139950"/>
            <a:chOff x="5356225" y="2835275"/>
            <a:chExt cx="2979738" cy="2139950"/>
          </a:xfrm>
        </p:grpSpPr>
        <p:sp>
          <p:nvSpPr>
            <p:cNvPr id="8" name="Rounded Rectangle 7"/>
            <p:cNvSpPr/>
            <p:nvPr/>
          </p:nvSpPr>
          <p:spPr>
            <a:xfrm>
              <a:off x="7947025" y="3429000"/>
              <a:ext cx="2286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9" name="Rounded Rectangle 8"/>
            <p:cNvSpPr/>
            <p:nvPr/>
          </p:nvSpPr>
          <p:spPr>
            <a:xfrm>
              <a:off x="7864475" y="2835275"/>
              <a:ext cx="288925"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10" name="Rectangle 9"/>
            <p:cNvSpPr/>
            <p:nvPr/>
          </p:nvSpPr>
          <p:spPr>
            <a:xfrm>
              <a:off x="5364163" y="3246438"/>
              <a:ext cx="2971800" cy="152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11" name="Rectangle 10"/>
            <p:cNvSpPr/>
            <p:nvPr/>
          </p:nvSpPr>
          <p:spPr>
            <a:xfrm>
              <a:off x="5356225" y="3832225"/>
              <a:ext cx="2941638" cy="5492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12" name="Rectangle 11"/>
            <p:cNvSpPr/>
            <p:nvPr/>
          </p:nvSpPr>
          <p:spPr>
            <a:xfrm>
              <a:off x="5364163" y="4610100"/>
              <a:ext cx="2911475" cy="3651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13" name="Rounded Rectangle 12"/>
            <p:cNvSpPr/>
            <p:nvPr/>
          </p:nvSpPr>
          <p:spPr>
            <a:xfrm>
              <a:off x="7962900" y="4403725"/>
              <a:ext cx="198438" cy="2063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457200" y="274638"/>
            <a:ext cx="8229600" cy="633412"/>
          </a:xfrm>
        </p:spPr>
        <p:txBody>
          <a:bodyPr rtlCol="0">
            <a:normAutofit fontScale="90000"/>
          </a:bodyPr>
          <a:lstStyle/>
          <a:p>
            <a:pPr eaLnBrk="1" fontAlgn="auto" hangingPunct="1">
              <a:spcAft>
                <a:spcPts val="0"/>
              </a:spcAft>
              <a:defRPr/>
            </a:pPr>
            <a:r>
              <a:rPr lang="en-US" sz="4000" b="1" dirty="0">
                <a:ea typeface="+mj-ea"/>
                <a:cs typeface="+mj-cs"/>
              </a:rPr>
              <a:t>The NADH shuttle mechanism</a:t>
            </a:r>
          </a:p>
        </p:txBody>
      </p:sp>
      <p:sp>
        <p:nvSpPr>
          <p:cNvPr id="75778" name="Rectangle 5"/>
          <p:cNvSpPr>
            <a:spLocks noChangeArrowheads="1"/>
          </p:cNvSpPr>
          <p:nvPr/>
        </p:nvSpPr>
        <p:spPr bwMode="auto">
          <a:xfrm>
            <a:off x="638175" y="1052513"/>
            <a:ext cx="78581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800">
                <a:ea typeface="PMingLiU" panose="02020500000000000000" pitchFamily="18" charset="-120"/>
              </a:rPr>
              <a:t>The inner mitochondrial membrane is impermeable to NADH and NAD</a:t>
            </a:r>
            <a:r>
              <a:rPr lang="en-US" altLang="zh-TW" sz="1800" baseline="30000">
                <a:ea typeface="PMingLiU" panose="02020500000000000000" pitchFamily="18" charset="-120"/>
              </a:rPr>
              <a:t>+</a:t>
            </a:r>
            <a:r>
              <a:rPr lang="en-US" altLang="zh-TW" sz="1800">
                <a:ea typeface="PMingLiU" panose="02020500000000000000" pitchFamily="18" charset="-120"/>
              </a:rPr>
              <a:t>. The </a:t>
            </a:r>
            <a:r>
              <a:rPr lang="en-US" altLang="zh-TW" sz="1800" i="1">
                <a:ea typeface="PMingLiU" panose="02020500000000000000" pitchFamily="18" charset="-120"/>
              </a:rPr>
              <a:t>glycerol 3-phosphate shuttle</a:t>
            </a:r>
            <a:r>
              <a:rPr lang="en-US" altLang="zh-TW" sz="1800">
                <a:ea typeface="PMingLiU" panose="02020500000000000000" pitchFamily="18" charset="-120"/>
              </a:rPr>
              <a:t> and </a:t>
            </a:r>
            <a:r>
              <a:rPr lang="en-US" altLang="zh-TW" sz="1800" i="1">
                <a:ea typeface="PMingLiU" panose="02020500000000000000" pitchFamily="18" charset="-120"/>
              </a:rPr>
              <a:t>malate-aspartate shuttle</a:t>
            </a:r>
            <a:r>
              <a:rPr lang="en-US" altLang="zh-TW" sz="1800">
                <a:ea typeface="PMingLiU" panose="02020500000000000000" pitchFamily="18" charset="-120"/>
              </a:rPr>
              <a:t> help to pass the reducing power of NADH to the electron transport chain.</a:t>
            </a:r>
          </a:p>
        </p:txBody>
      </p:sp>
      <p:pic>
        <p:nvPicPr>
          <p:cNvPr id="75779" name="Picture 6" descr="unnumbered figure pg 43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3458"/>
          <a:stretch>
            <a:fillRect/>
          </a:stretch>
        </p:blipFill>
        <p:spPr bwMode="auto">
          <a:xfrm>
            <a:off x="4640263" y="4025900"/>
            <a:ext cx="428466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7" descr="figure 14-1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329"/>
          <a:stretch>
            <a:fillRect/>
          </a:stretch>
        </p:blipFill>
        <p:spPr bwMode="auto">
          <a:xfrm>
            <a:off x="439738" y="2692400"/>
            <a:ext cx="503555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8"/>
          <p:cNvSpPr txBox="1">
            <a:spLocks noChangeArrowheads="1"/>
          </p:cNvSpPr>
          <p:nvPr/>
        </p:nvSpPr>
        <p:spPr bwMode="auto">
          <a:xfrm>
            <a:off x="727075" y="2128838"/>
            <a:ext cx="7250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zh-TW" sz="1800" b="1" i="1">
                <a:ea typeface="PMingLiU" panose="02020500000000000000" pitchFamily="18" charset="-120"/>
              </a:rPr>
              <a:t>Glycerol 3-phosphate shuttle (through FAD, so 3 ATP, not 5 from 2 NADH):</a:t>
            </a:r>
            <a:endParaRPr lang="en-US" altLang="en-US" sz="1800" b="1" i="1">
              <a:ea typeface="PMingLiU" panose="02020500000000000000" pitchFamily="18" charset="-120"/>
            </a:endParaRPr>
          </a:p>
        </p:txBody>
      </p:sp>
      <p:sp>
        <p:nvSpPr>
          <p:cNvPr id="75782" name="Rectangle 9"/>
          <p:cNvSpPr>
            <a:spLocks noChangeArrowheads="1"/>
          </p:cNvSpPr>
          <p:nvPr/>
        </p:nvSpPr>
        <p:spPr bwMode="auto">
          <a:xfrm>
            <a:off x="4572000" y="3940175"/>
            <a:ext cx="4500563" cy="129540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p:txBody>
      </p:sp>
      <p:sp>
        <p:nvSpPr>
          <p:cNvPr id="75783" name="TextBox 8"/>
          <p:cNvSpPr txBox="1">
            <a:spLocks noChangeArrowheads="1"/>
          </p:cNvSpPr>
          <p:nvPr/>
        </p:nvSpPr>
        <p:spPr bwMode="auto">
          <a:xfrm>
            <a:off x="5065713" y="5351463"/>
            <a:ext cx="37068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t>Do not mix it up with the enzyme that convert </a:t>
            </a:r>
            <a:r>
              <a:rPr lang="en-US" altLang="zh-TW" sz="1600">
                <a:ea typeface="PMingLiU" panose="02020500000000000000" pitchFamily="18" charset="-120"/>
              </a:rPr>
              <a:t>dihydroxyacetone phosphate to glyceraldehyde 3-phosphate by triose phosphate isomerase</a:t>
            </a:r>
            <a:endParaRPr lang="en-US" altLang="en-US" sz="1600"/>
          </a:p>
        </p:txBody>
      </p:sp>
      <p:sp>
        <p:nvSpPr>
          <p:cNvPr id="7578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346479B-DA31-4935-88E7-5D6E26403B21}" type="slidenum">
              <a:rPr lang="en-US" altLang="en-US" sz="1200" smtClean="0">
                <a:solidFill>
                  <a:srgbClr val="898989"/>
                </a:solidFill>
              </a:rPr>
              <a:pPr eaLnBrk="1" hangingPunct="1"/>
              <a:t>35</a:t>
            </a:fld>
            <a:endParaRPr lang="en-US" altLang="en-US" sz="1200">
              <a:solidFill>
                <a:srgbClr val="89898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5"/>
          <p:cNvSpPr>
            <a:spLocks noChangeArrowheads="1"/>
          </p:cNvSpPr>
          <p:nvPr/>
        </p:nvSpPr>
        <p:spPr bwMode="auto">
          <a:xfrm>
            <a:off x="6196013" y="1379538"/>
            <a:ext cx="2633662"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30000"/>
              </a:spcBef>
            </a:pPr>
            <a:r>
              <a:rPr lang="en-US" altLang="en-US" sz="1800"/>
              <a:t>NADH in the cytosol reduces oxaloacetate to malate, which is transported into the mitochondrial matrix. </a:t>
            </a:r>
          </a:p>
          <a:p>
            <a:pPr eaLnBrk="1" hangingPunct="1">
              <a:spcBef>
                <a:spcPct val="30000"/>
              </a:spcBef>
            </a:pPr>
            <a:r>
              <a:rPr lang="en-US" altLang="en-US" sz="1800"/>
              <a:t>The re-oxidation of malate generates NADH that can pass electrons to the electron transport chain. </a:t>
            </a:r>
          </a:p>
          <a:p>
            <a:pPr eaLnBrk="1" hangingPunct="1">
              <a:spcBef>
                <a:spcPct val="30000"/>
              </a:spcBef>
            </a:pPr>
            <a:r>
              <a:rPr lang="en-US" altLang="en-US" sz="1800"/>
              <a:t>Completion of the shuttle cycle requires the activities of mitochondrial and cytosolic aspartate transaminase.</a:t>
            </a:r>
          </a:p>
        </p:txBody>
      </p:sp>
      <p:sp>
        <p:nvSpPr>
          <p:cNvPr id="76802" name="Text Box 6"/>
          <p:cNvSpPr txBox="1">
            <a:spLocks noChangeArrowheads="1"/>
          </p:cNvSpPr>
          <p:nvPr/>
        </p:nvSpPr>
        <p:spPr bwMode="auto">
          <a:xfrm>
            <a:off x="381000" y="168275"/>
            <a:ext cx="8345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TW" sz="3600" b="1">
                <a:ea typeface="PMingLiU" panose="02020500000000000000" pitchFamily="18" charset="-120"/>
              </a:rPr>
              <a:t>There is a way to get 5 </a:t>
            </a:r>
            <a:r>
              <a:rPr lang="mr-IN" altLang="zh-TW" sz="3600" b="1">
                <a:ea typeface="PMingLiU" panose="02020500000000000000" pitchFamily="18" charset="-120"/>
              </a:rPr>
              <a:t>–</a:t>
            </a:r>
            <a:r>
              <a:rPr lang="en-US" altLang="zh-TW" sz="3600" b="1">
                <a:ea typeface="PMingLiU" panose="02020500000000000000" pitchFamily="18" charset="-120"/>
              </a:rPr>
              <a:t> </a:t>
            </a:r>
          </a:p>
          <a:p>
            <a:pPr algn="ctr" eaLnBrk="1" hangingPunct="1"/>
            <a:r>
              <a:rPr lang="en-US" altLang="zh-TW" sz="3600" b="1">
                <a:ea typeface="PMingLiU" panose="02020500000000000000" pitchFamily="18" charset="-120"/>
              </a:rPr>
              <a:t>malate-aspartate shuttle</a:t>
            </a:r>
            <a:endParaRPr lang="en-US" altLang="en-US" sz="3600" b="1">
              <a:ea typeface="PMingLiU" panose="02020500000000000000" pitchFamily="18" charset="-120"/>
            </a:endParaRPr>
          </a:p>
        </p:txBody>
      </p:sp>
      <p:grpSp>
        <p:nvGrpSpPr>
          <p:cNvPr id="76803" name="Group 1"/>
          <p:cNvGrpSpPr>
            <a:grpSpLocks/>
          </p:cNvGrpSpPr>
          <p:nvPr/>
        </p:nvGrpSpPr>
        <p:grpSpPr bwMode="auto">
          <a:xfrm>
            <a:off x="328613" y="1446213"/>
            <a:ext cx="5867400" cy="4346575"/>
            <a:chOff x="1752600" y="792163"/>
            <a:chExt cx="5867400" cy="4346575"/>
          </a:xfrm>
        </p:grpSpPr>
        <p:pic>
          <p:nvPicPr>
            <p:cNvPr id="76805" name="Picture 3" descr="figure-19-27.jpg                                               00002B9CArt                            BB1CF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50913"/>
              <a:ext cx="586740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2430462" y="1874838"/>
              <a:ext cx="473075" cy="250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8" name="Oval 7"/>
            <p:cNvSpPr/>
            <p:nvPr/>
          </p:nvSpPr>
          <p:spPr>
            <a:xfrm>
              <a:off x="6507162" y="1905000"/>
              <a:ext cx="473075" cy="250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76808" name="TextBox 8"/>
            <p:cNvSpPr txBox="1">
              <a:spLocks noChangeArrowheads="1"/>
            </p:cNvSpPr>
            <p:nvPr/>
          </p:nvSpPr>
          <p:spPr bwMode="auto">
            <a:xfrm>
              <a:off x="2667000" y="4892675"/>
              <a:ext cx="16779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000" b="1">
                  <a:solidFill>
                    <a:srgbClr val="FF0000"/>
                  </a:solidFill>
                  <a:latin typeface="Arial" panose="020B0604020202020204" pitchFamily="34" charset="0"/>
                </a:rPr>
                <a:t>(Amino acid transporter)</a:t>
              </a:r>
            </a:p>
          </p:txBody>
        </p:sp>
        <p:sp>
          <p:nvSpPr>
            <p:cNvPr id="76809" name="TextBox 9"/>
            <p:cNvSpPr txBox="1">
              <a:spLocks noChangeArrowheads="1"/>
            </p:cNvSpPr>
            <p:nvPr/>
          </p:nvSpPr>
          <p:spPr bwMode="auto">
            <a:xfrm>
              <a:off x="4975225" y="792163"/>
              <a:ext cx="20240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000" b="1">
                  <a:solidFill>
                    <a:srgbClr val="FF0000"/>
                  </a:solidFill>
                  <a:latin typeface="Arial" panose="020B0604020202020204" pitchFamily="34" charset="0"/>
                </a:rPr>
                <a:t>(dicarboxylic acid transporter)</a:t>
              </a:r>
            </a:p>
          </p:txBody>
        </p:sp>
      </p:grpSp>
      <p:sp>
        <p:nvSpPr>
          <p:cNvPr id="7680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778DE809-FAD4-41E2-8499-BDD2DB1BBD8C}" type="slidenum">
              <a:rPr lang="en-US" altLang="en-US" sz="1200" smtClean="0">
                <a:solidFill>
                  <a:srgbClr val="898989"/>
                </a:solidFill>
              </a:rPr>
              <a:pPr eaLnBrk="1" hangingPunct="1"/>
              <a:t>36</a:t>
            </a:fld>
            <a:endParaRPr lang="en-US" altLang="en-US" sz="120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lang="en-US" altLang="en-US"/>
              <a:t>The respiratory control</a:t>
            </a:r>
          </a:p>
        </p:txBody>
      </p:sp>
      <p:pic>
        <p:nvPicPr>
          <p:cNvPr id="77826" name="Picture 3" descr="figure-19-17.jpg                                               00002B9CArt                            BB1CF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751013"/>
            <a:ext cx="4321175"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4"/>
          <p:cNvSpPr>
            <a:spLocks noChangeArrowheads="1"/>
          </p:cNvSpPr>
          <p:nvPr/>
        </p:nvSpPr>
        <p:spPr bwMode="auto">
          <a:xfrm>
            <a:off x="501650" y="1257300"/>
            <a:ext cx="361315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lnSpc>
                <a:spcPts val="2000"/>
              </a:lnSpc>
              <a:spcAft>
                <a:spcPts val="600"/>
              </a:spcAft>
              <a:buFont typeface="Wingdings" panose="05000000000000000000" pitchFamily="2" charset="2"/>
              <a:buChar char="q"/>
            </a:pPr>
            <a:r>
              <a:rPr lang="en-US" altLang="zh-TW" sz="1400">
                <a:latin typeface="Arial" panose="020B0604020202020204" pitchFamily="34" charset="0"/>
                <a:ea typeface="PMingLiU" panose="02020500000000000000" pitchFamily="18" charset="-120"/>
              </a:rPr>
              <a:t>Under most physiological conditions, electron transport is tightly coupled to phosphorylation. </a:t>
            </a:r>
          </a:p>
          <a:p>
            <a:pPr algn="just" eaLnBrk="1" hangingPunct="1">
              <a:lnSpc>
                <a:spcPts val="2000"/>
              </a:lnSpc>
              <a:spcAft>
                <a:spcPts val="600"/>
              </a:spcAft>
              <a:buFont typeface="Wingdings" panose="05000000000000000000" pitchFamily="2" charset="2"/>
              <a:buChar char="q"/>
            </a:pPr>
            <a:r>
              <a:rPr lang="en-US" altLang="zh-TW" sz="1400" i="1">
                <a:solidFill>
                  <a:srgbClr val="FF0000"/>
                </a:solidFill>
                <a:latin typeface="Arial" panose="020B0604020202020204" pitchFamily="34" charset="0"/>
                <a:ea typeface="PMingLiU" panose="02020500000000000000" pitchFamily="18" charset="-120"/>
              </a:rPr>
              <a:t>Electrons do not usually flow through the electron-transport chain to O</a:t>
            </a:r>
            <a:r>
              <a:rPr lang="en-US" altLang="zh-TW" sz="1400" i="1" baseline="-25000">
                <a:solidFill>
                  <a:srgbClr val="FF0000"/>
                </a:solidFill>
                <a:latin typeface="Arial" panose="020B0604020202020204" pitchFamily="34" charset="0"/>
                <a:ea typeface="PMingLiU" panose="02020500000000000000" pitchFamily="18" charset="-120"/>
              </a:rPr>
              <a:t>2</a:t>
            </a:r>
            <a:r>
              <a:rPr lang="en-US" altLang="zh-TW" sz="1400" i="1">
                <a:solidFill>
                  <a:srgbClr val="FF0000"/>
                </a:solidFill>
                <a:latin typeface="Arial" panose="020B0604020202020204" pitchFamily="34" charset="0"/>
                <a:ea typeface="PMingLiU" panose="02020500000000000000" pitchFamily="18" charset="-120"/>
              </a:rPr>
              <a:t> unless ADP is simultaneously phosphorylated to ATP.</a:t>
            </a:r>
            <a:r>
              <a:rPr lang="en-US" altLang="zh-TW" sz="1400">
                <a:latin typeface="Arial" panose="020B0604020202020204" pitchFamily="34" charset="0"/>
                <a:ea typeface="PMingLiU" panose="02020500000000000000" pitchFamily="18" charset="-120"/>
              </a:rPr>
              <a:t> </a:t>
            </a:r>
          </a:p>
          <a:p>
            <a:pPr algn="just" eaLnBrk="1" hangingPunct="1">
              <a:lnSpc>
                <a:spcPts val="2000"/>
              </a:lnSpc>
              <a:spcAft>
                <a:spcPts val="600"/>
              </a:spcAft>
              <a:buFont typeface="Wingdings" panose="05000000000000000000" pitchFamily="2" charset="2"/>
              <a:buChar char="q"/>
            </a:pPr>
            <a:r>
              <a:rPr lang="en-US" altLang="zh-TW" sz="1400">
                <a:latin typeface="Arial" panose="020B0604020202020204" pitchFamily="34" charset="0"/>
                <a:ea typeface="PMingLiU" panose="02020500000000000000" pitchFamily="18" charset="-120"/>
              </a:rPr>
              <a:t>Oxidative phosphorylation requires a supply of NADH (or other source of electrons at high potential), O</a:t>
            </a:r>
            <a:r>
              <a:rPr lang="en-US" altLang="zh-TW" sz="1400" baseline="-25000">
                <a:latin typeface="Arial" panose="020B0604020202020204" pitchFamily="34" charset="0"/>
                <a:ea typeface="PMingLiU" panose="02020500000000000000" pitchFamily="18" charset="-120"/>
              </a:rPr>
              <a:t>2</a:t>
            </a:r>
            <a:r>
              <a:rPr lang="en-US" altLang="zh-TW" sz="1400">
                <a:latin typeface="Arial" panose="020B0604020202020204" pitchFamily="34" charset="0"/>
                <a:ea typeface="PMingLiU" panose="02020500000000000000" pitchFamily="18" charset="-120"/>
              </a:rPr>
              <a:t>, ADP, and P</a:t>
            </a:r>
            <a:r>
              <a:rPr lang="en-US" altLang="zh-TW" sz="1400" baseline="-25000">
                <a:latin typeface="Arial" panose="020B0604020202020204" pitchFamily="34" charset="0"/>
                <a:ea typeface="PMingLiU" panose="02020500000000000000" pitchFamily="18" charset="-120"/>
              </a:rPr>
              <a:t>i</a:t>
            </a:r>
            <a:r>
              <a:rPr lang="en-US" altLang="zh-TW" sz="1400">
                <a:latin typeface="Arial" panose="020B0604020202020204" pitchFamily="34" charset="0"/>
                <a:ea typeface="PMingLiU" panose="02020500000000000000" pitchFamily="18" charset="-120"/>
              </a:rPr>
              <a:t>. </a:t>
            </a:r>
          </a:p>
          <a:p>
            <a:pPr algn="just" eaLnBrk="1" hangingPunct="1">
              <a:lnSpc>
                <a:spcPts val="2000"/>
              </a:lnSpc>
              <a:spcAft>
                <a:spcPts val="600"/>
              </a:spcAft>
              <a:buFont typeface="Wingdings" panose="05000000000000000000" pitchFamily="2" charset="2"/>
              <a:buChar char="q"/>
            </a:pPr>
            <a:r>
              <a:rPr lang="en-US" altLang="zh-TW" sz="1400">
                <a:latin typeface="Arial" panose="020B0604020202020204" pitchFamily="34" charset="0"/>
                <a:ea typeface="PMingLiU" panose="02020500000000000000" pitchFamily="18" charset="-120"/>
              </a:rPr>
              <a:t>The most important factor </a:t>
            </a:r>
            <a:r>
              <a:rPr lang="en-US" altLang="zh-TW" sz="1400">
                <a:solidFill>
                  <a:srgbClr val="FF0000"/>
                </a:solidFill>
                <a:latin typeface="Arial" panose="020B0604020202020204" pitchFamily="34" charset="0"/>
                <a:ea typeface="PMingLiU" panose="02020500000000000000" pitchFamily="18" charset="-120"/>
              </a:rPr>
              <a:t>(rate limiting) </a:t>
            </a:r>
            <a:r>
              <a:rPr lang="en-US" altLang="zh-TW" sz="1400">
                <a:latin typeface="Arial" panose="020B0604020202020204" pitchFamily="34" charset="0"/>
                <a:ea typeface="PMingLiU" panose="02020500000000000000" pitchFamily="18" charset="-120"/>
              </a:rPr>
              <a:t>in determining the rate of oxidative phosphorylation is </a:t>
            </a:r>
            <a:r>
              <a:rPr lang="en-US" altLang="zh-TW" sz="1400" b="1">
                <a:latin typeface="Arial" panose="020B0604020202020204" pitchFamily="34" charset="0"/>
                <a:ea typeface="PMingLiU" panose="02020500000000000000" pitchFamily="18" charset="-120"/>
              </a:rPr>
              <a:t>the </a:t>
            </a:r>
            <a:r>
              <a:rPr lang="en-US" altLang="zh-TW" sz="1400" b="1" i="1">
                <a:latin typeface="Arial" panose="020B0604020202020204" pitchFamily="34" charset="0"/>
                <a:ea typeface="PMingLiU" panose="02020500000000000000" pitchFamily="18" charset="-120"/>
              </a:rPr>
              <a:t>level of ADP</a:t>
            </a:r>
            <a:r>
              <a:rPr lang="en-US" altLang="zh-TW" sz="1400" i="1">
                <a:latin typeface="Arial" panose="020B0604020202020204" pitchFamily="34" charset="0"/>
                <a:ea typeface="PMingLiU" panose="02020500000000000000" pitchFamily="18" charset="-120"/>
              </a:rPr>
              <a:t>.</a:t>
            </a:r>
            <a:r>
              <a:rPr lang="en-US" altLang="zh-TW" sz="1400">
                <a:latin typeface="Arial" panose="020B0604020202020204" pitchFamily="34" charset="0"/>
                <a:ea typeface="PMingLiU" panose="02020500000000000000" pitchFamily="18" charset="-120"/>
              </a:rPr>
              <a:t> </a:t>
            </a:r>
          </a:p>
          <a:p>
            <a:pPr algn="just" eaLnBrk="1" hangingPunct="1">
              <a:lnSpc>
                <a:spcPts val="2000"/>
              </a:lnSpc>
              <a:spcAft>
                <a:spcPts val="600"/>
              </a:spcAft>
              <a:buFont typeface="Wingdings" panose="05000000000000000000" pitchFamily="2" charset="2"/>
              <a:buChar char="q"/>
            </a:pPr>
            <a:r>
              <a:rPr lang="en-US" altLang="zh-TW" sz="1400">
                <a:latin typeface="Arial" panose="020B0604020202020204" pitchFamily="34" charset="0"/>
                <a:ea typeface="PMingLiU" panose="02020500000000000000" pitchFamily="18" charset="-120"/>
              </a:rPr>
              <a:t>The rate of oxygen consumption by the mitochondria increases markedly when ADP is added and then returns to its initial value when the added ADP has been converted into ATP. </a:t>
            </a:r>
          </a:p>
        </p:txBody>
      </p:sp>
      <p:sp>
        <p:nvSpPr>
          <p:cNvPr id="6" name="Rectangle 5"/>
          <p:cNvSpPr/>
          <p:nvPr/>
        </p:nvSpPr>
        <p:spPr>
          <a:xfrm>
            <a:off x="6335713" y="3641725"/>
            <a:ext cx="358775" cy="214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7782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D64B68D1-0EBC-4AF0-80CB-E7B60921BF88}" type="slidenum">
              <a:rPr lang="en-US" altLang="en-US" sz="1200" smtClean="0">
                <a:solidFill>
                  <a:srgbClr val="898989"/>
                </a:solidFill>
              </a:rPr>
              <a:pPr eaLnBrk="1" hangingPunct="1"/>
              <a:t>37</a:t>
            </a:fld>
            <a:endParaRPr lang="en-US" altLang="en-US" sz="1200">
              <a:solidFill>
                <a:srgbClr val="89898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457200" y="274638"/>
            <a:ext cx="8229600" cy="706437"/>
          </a:xfrm>
        </p:spPr>
        <p:txBody>
          <a:bodyPr/>
          <a:lstStyle/>
          <a:p>
            <a:pPr eaLnBrk="1" hangingPunct="1"/>
            <a:r>
              <a:rPr lang="en-US" altLang="en-US" sz="3600" b="1"/>
              <a:t>The Respiratory Control</a:t>
            </a:r>
          </a:p>
        </p:txBody>
      </p:sp>
      <p:sp>
        <p:nvSpPr>
          <p:cNvPr id="79874" name="Rectangle 6"/>
          <p:cNvSpPr>
            <a:spLocks noChangeArrowheads="1"/>
          </p:cNvSpPr>
          <p:nvPr/>
        </p:nvSpPr>
        <p:spPr bwMode="auto">
          <a:xfrm>
            <a:off x="814388" y="4419600"/>
            <a:ext cx="7732712"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eaLnBrk="1" hangingPunct="1"/>
            <a:r>
              <a:rPr lang="en-US" altLang="zh-TW" sz="1800">
                <a:ea typeface="PMingLiU" panose="02020500000000000000" pitchFamily="18" charset="-120"/>
                <a:sym typeface="Symbol" panose="05050102010706020507" pitchFamily="18" charset="2"/>
              </a:rPr>
              <a:t>T</a:t>
            </a:r>
            <a:r>
              <a:rPr lang="en-US" altLang="zh-TW" sz="1800">
                <a:ea typeface="PMingLiU" panose="02020500000000000000" pitchFamily="18" charset="-120"/>
              </a:rPr>
              <a:t>he rate of oxidative phosphorylation is determined by the need for ATP: the ADP level increases when ATP is consumed, and so oxidative phosphorylation is coupled to the utilization of ATP. </a:t>
            </a:r>
            <a:r>
              <a:rPr lang="en-US" altLang="zh-TW" sz="1800" i="1">
                <a:solidFill>
                  <a:srgbClr val="FF0000"/>
                </a:solidFill>
                <a:ea typeface="PMingLiU" panose="02020500000000000000" pitchFamily="18" charset="-120"/>
              </a:rPr>
              <a:t>Electrons do not flow from fuel molecules to O</a:t>
            </a:r>
            <a:r>
              <a:rPr lang="en-US" altLang="zh-TW" sz="1800" i="1" baseline="-25000">
                <a:solidFill>
                  <a:srgbClr val="FF0000"/>
                </a:solidFill>
                <a:ea typeface="PMingLiU" panose="02020500000000000000" pitchFamily="18" charset="-120"/>
              </a:rPr>
              <a:t>2</a:t>
            </a:r>
            <a:r>
              <a:rPr lang="en-US" altLang="zh-TW" sz="1800" i="1">
                <a:solidFill>
                  <a:srgbClr val="FF0000"/>
                </a:solidFill>
                <a:ea typeface="PMingLiU" panose="02020500000000000000" pitchFamily="18" charset="-120"/>
              </a:rPr>
              <a:t> unless ATP needs to be synthesized.</a:t>
            </a:r>
            <a:r>
              <a:rPr lang="en-US" altLang="zh-TW" sz="1800">
                <a:ea typeface="PMingLiU" panose="02020500000000000000" pitchFamily="18" charset="-120"/>
              </a:rPr>
              <a:t> </a:t>
            </a:r>
          </a:p>
          <a:p>
            <a:pPr algn="just" eaLnBrk="1" hangingPunct="1"/>
            <a:endParaRPr lang="en-US" altLang="zh-TW" sz="1400">
              <a:ea typeface="PMingLiU" panose="02020500000000000000" pitchFamily="18" charset="-120"/>
            </a:endParaRPr>
          </a:p>
          <a:p>
            <a:pPr algn="just" eaLnBrk="1" hangingPunct="1"/>
            <a:r>
              <a:rPr lang="en-US" altLang="zh-TW" sz="1400">
                <a:ea typeface="PMingLiU" panose="02020500000000000000" pitchFamily="18" charset="-120"/>
              </a:rPr>
              <a:t>The level of ADP also affects the rate of the citric acid cycle because of its need for NAD</a:t>
            </a:r>
            <a:r>
              <a:rPr lang="en-US" altLang="zh-TW" sz="1400" baseline="30000">
                <a:ea typeface="PMingLiU" panose="02020500000000000000" pitchFamily="18" charset="-120"/>
              </a:rPr>
              <a:t>+</a:t>
            </a:r>
            <a:r>
              <a:rPr lang="en-US" altLang="zh-TW" sz="1400">
                <a:ea typeface="PMingLiU" panose="02020500000000000000" pitchFamily="18" charset="-120"/>
              </a:rPr>
              <a:t> and FAD. </a:t>
            </a:r>
          </a:p>
          <a:p>
            <a:pPr algn="just" eaLnBrk="1" hangingPunct="1"/>
            <a:endParaRPr lang="en-US" altLang="zh-TW" sz="1400">
              <a:ea typeface="PMingLiU" panose="02020500000000000000" pitchFamily="18" charset="-120"/>
            </a:endParaRPr>
          </a:p>
          <a:p>
            <a:pPr algn="just" eaLnBrk="1" hangingPunct="1"/>
            <a:r>
              <a:rPr lang="en-US" altLang="zh-TW" sz="1400">
                <a:ea typeface="PMingLiU" panose="02020500000000000000" pitchFamily="18" charset="-120"/>
                <a:sym typeface="Symbol" panose="05050102010706020507" pitchFamily="18" charset="2"/>
              </a:rPr>
              <a:t>If ATP is high (e.g. when we do not excise to convert ATP into ADP), NADH will be high, </a:t>
            </a:r>
            <a:r>
              <a:rPr lang="en-US" altLang="zh-TW" sz="1400">
                <a:ea typeface="PMingLiU" panose="02020500000000000000" pitchFamily="18" charset="-120"/>
              </a:rPr>
              <a:t>citric acid cycle slows down. What happens to acetyl-CoA? Converted to fat!!!</a:t>
            </a:r>
            <a:endParaRPr lang="en-US" altLang="zh-TW" sz="1400">
              <a:ea typeface="PMingLiU" panose="02020500000000000000" pitchFamily="18" charset="-120"/>
              <a:sym typeface="Symbol" panose="05050102010706020507" pitchFamily="18" charset="2"/>
            </a:endParaRPr>
          </a:p>
        </p:txBody>
      </p:sp>
      <p:pic>
        <p:nvPicPr>
          <p:cNvPr id="79875" name="Picture 8" descr="figure-19-17.jpg                                               00002B9CArt                            BB1CF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88" y="933450"/>
            <a:ext cx="4500562"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38FB495-6F7E-4CE1-9B68-6B45E4D00F22}" type="slidenum">
              <a:rPr lang="en-US" altLang="en-US" sz="1200" smtClean="0">
                <a:solidFill>
                  <a:srgbClr val="898989"/>
                </a:solidFill>
              </a:rPr>
              <a:pPr eaLnBrk="1" hangingPunct="1"/>
              <a:t>38</a:t>
            </a:fld>
            <a:endParaRPr lang="en-US" altLang="en-US" sz="1200">
              <a:solidFill>
                <a:srgbClr val="89898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pPr eaLnBrk="1" hangingPunct="1"/>
            <a:r>
              <a:rPr lang="en-US" altLang="en-US" sz="3600" b="1"/>
              <a:t>Uncouplers dissipate the proton gradient</a:t>
            </a:r>
          </a:p>
        </p:txBody>
      </p:sp>
      <p:sp>
        <p:nvSpPr>
          <p:cNvPr id="47107" name="Content Placeholder 2"/>
          <p:cNvSpPr>
            <a:spLocks noGrp="1"/>
          </p:cNvSpPr>
          <p:nvPr>
            <p:ph idx="1"/>
          </p:nvPr>
        </p:nvSpPr>
        <p:spPr>
          <a:xfrm>
            <a:off x="608013" y="1463675"/>
            <a:ext cx="4129087" cy="4525963"/>
          </a:xfrm>
        </p:spPr>
        <p:txBody>
          <a:bodyPr/>
          <a:lstStyle/>
          <a:p>
            <a:pPr marL="266700" indent="-266700" eaLnBrk="1" hangingPunct="1">
              <a:lnSpc>
                <a:spcPts val="2000"/>
              </a:lnSpc>
              <a:spcBef>
                <a:spcPct val="0"/>
              </a:spcBef>
              <a:spcAft>
                <a:spcPts val="600"/>
              </a:spcAft>
              <a:buFont typeface="Wingdings" charset="0"/>
              <a:buChar char="q"/>
              <a:defRPr/>
            </a:pPr>
            <a:r>
              <a:rPr lang="en-US" sz="1600" dirty="0">
                <a:latin typeface="Arial" charset="0"/>
                <a:ea typeface="ＭＳ Ｐゴシック" charset="0"/>
                <a:cs typeface="Arial" charset="0"/>
              </a:rPr>
              <a:t>DNP and FCCP are weak acids with hydrophobic property that permits them to diffuse across the mitochondrial membrane.</a:t>
            </a:r>
          </a:p>
          <a:p>
            <a:pPr marL="266700" indent="-266700" eaLnBrk="1" hangingPunct="1">
              <a:lnSpc>
                <a:spcPts val="2000"/>
              </a:lnSpc>
              <a:spcBef>
                <a:spcPct val="0"/>
              </a:spcBef>
              <a:spcAft>
                <a:spcPts val="600"/>
              </a:spcAft>
              <a:buFont typeface="Wingdings" charset="0"/>
              <a:buChar char="q"/>
              <a:defRPr/>
            </a:pPr>
            <a:r>
              <a:rPr lang="en-US" sz="1600" dirty="0">
                <a:latin typeface="Arial" charset="0"/>
                <a:ea typeface="ＭＳ Ｐゴシック" charset="0"/>
                <a:cs typeface="Arial" charset="0"/>
              </a:rPr>
              <a:t>Outside and in the </a:t>
            </a:r>
            <a:r>
              <a:rPr lang="en-US" sz="1600" dirty="0" err="1">
                <a:latin typeface="Arial" charset="0"/>
                <a:ea typeface="ＭＳ Ｐゴシック" charset="0"/>
                <a:cs typeface="Arial" charset="0"/>
              </a:rPr>
              <a:t>intermembrane</a:t>
            </a:r>
            <a:r>
              <a:rPr lang="en-US" sz="1600" dirty="0">
                <a:latin typeface="Arial" charset="0"/>
                <a:ea typeface="ＭＳ Ｐゴシック" charset="0"/>
                <a:cs typeface="Arial" charset="0"/>
              </a:rPr>
              <a:t> space, they are in the </a:t>
            </a:r>
            <a:r>
              <a:rPr lang="en-US" sz="1600" u="sng" dirty="0">
                <a:latin typeface="Arial" charset="0"/>
                <a:ea typeface="ＭＳ Ｐゴシック" charset="0"/>
                <a:cs typeface="Arial" charset="0"/>
              </a:rPr>
              <a:t>acid (protonated) form</a:t>
            </a:r>
            <a:r>
              <a:rPr lang="en-US" sz="1600" dirty="0">
                <a:latin typeface="Arial" charset="0"/>
                <a:ea typeface="ＭＳ Ｐゴシック" charset="0"/>
                <a:cs typeface="Arial" charset="0"/>
              </a:rPr>
              <a:t>, and diffuse into the matrix. They release a proton in the matrix, thus dissipating the proton gradient.</a:t>
            </a:r>
          </a:p>
          <a:p>
            <a:pPr marL="266700" indent="-266700" eaLnBrk="1" hangingPunct="1">
              <a:lnSpc>
                <a:spcPts val="2000"/>
              </a:lnSpc>
              <a:spcBef>
                <a:spcPct val="0"/>
              </a:spcBef>
              <a:spcAft>
                <a:spcPts val="600"/>
              </a:spcAft>
              <a:buFont typeface="Wingdings" charset="0"/>
              <a:buChar char="q"/>
              <a:defRPr/>
            </a:pPr>
            <a:r>
              <a:rPr lang="en-US" sz="1600" dirty="0">
                <a:latin typeface="Arial" charset="0"/>
                <a:ea typeface="ＭＳ Ｐゴシック" charset="0"/>
                <a:cs typeface="Arial" charset="0"/>
              </a:rPr>
              <a:t>Without the proton gradient, can we make ATP? What happens to the ADP level? What happens to electron transfer and NADH? What happens to glycolysis and citric acid cycle? </a:t>
            </a:r>
          </a:p>
          <a:p>
            <a:pPr marL="266700" indent="-266700" eaLnBrk="1" hangingPunct="1">
              <a:lnSpc>
                <a:spcPts val="2000"/>
              </a:lnSpc>
              <a:spcBef>
                <a:spcPct val="0"/>
              </a:spcBef>
              <a:spcAft>
                <a:spcPts val="600"/>
              </a:spcAft>
              <a:buFont typeface="Wingdings" charset="0"/>
              <a:buChar char="q"/>
              <a:defRPr/>
            </a:pPr>
            <a:r>
              <a:rPr lang="en-US" sz="1600" dirty="0">
                <a:latin typeface="Arial" charset="0"/>
                <a:ea typeface="ＭＳ Ｐゴシック" charset="0"/>
                <a:cs typeface="Arial" charset="0"/>
              </a:rPr>
              <a:t>Can we lose weight then?</a:t>
            </a:r>
          </a:p>
          <a:p>
            <a:pPr marL="0" indent="0" eaLnBrk="1" hangingPunct="1">
              <a:lnSpc>
                <a:spcPts val="2000"/>
              </a:lnSpc>
              <a:spcBef>
                <a:spcPct val="0"/>
              </a:spcBef>
              <a:spcAft>
                <a:spcPts val="600"/>
              </a:spcAft>
              <a:buFont typeface="Arial" charset="0"/>
              <a:buNone/>
              <a:defRPr/>
            </a:pPr>
            <a:endParaRPr lang="en-US" sz="1600" dirty="0">
              <a:latin typeface="Arial" charset="0"/>
              <a:ea typeface="ＭＳ Ｐゴシック" charset="0"/>
              <a:cs typeface="Arial" charset="0"/>
            </a:endParaRPr>
          </a:p>
        </p:txBody>
      </p:sp>
      <p:pic>
        <p:nvPicPr>
          <p:cNvPr id="82947" name="Picture 2" descr="figure-19-19.jpg                                               00002B9CArt                            BB1CF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25" y="1524000"/>
            <a:ext cx="37084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22955D9D-594A-4B23-8327-0C65970C6F5F}" type="slidenum">
              <a:rPr lang="en-US" altLang="en-US" sz="1200" smtClean="0">
                <a:solidFill>
                  <a:srgbClr val="898989"/>
                </a:solidFill>
              </a:rPr>
              <a:pPr eaLnBrk="1" hangingPunct="1"/>
              <a:t>39</a:t>
            </a:fld>
            <a:endParaRPr lang="en-US" altLang="en-US" sz="120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r>
              <a:rPr lang="en-US" altLang="zh-TW" sz="3600" b="1" dirty="0"/>
              <a:t>However……</a:t>
            </a:r>
          </a:p>
        </p:txBody>
      </p:sp>
      <p:sp>
        <p:nvSpPr>
          <p:cNvPr id="70659" name="Rectangle 3"/>
          <p:cNvSpPr>
            <a:spLocks noGrp="1"/>
          </p:cNvSpPr>
          <p:nvPr>
            <p:ph type="body" idx="1"/>
          </p:nvPr>
        </p:nvSpPr>
        <p:spPr>
          <a:xfrm>
            <a:off x="517125" y="1270407"/>
            <a:ext cx="4292600" cy="5035266"/>
          </a:xfrm>
        </p:spPr>
        <p:txBody>
          <a:bodyPr/>
          <a:lstStyle/>
          <a:p>
            <a:pPr marL="0" indent="0">
              <a:buNone/>
            </a:pPr>
            <a:r>
              <a:rPr lang="en-US" altLang="zh-TW" sz="1400" dirty="0">
                <a:latin typeface="Arial" charset="0"/>
              </a:rPr>
              <a:t>However, acetyl-CoA (2C) units cannot be converted back to 3C intermediates, such as glycerol or pyruvate.</a:t>
            </a:r>
          </a:p>
          <a:p>
            <a:pPr marL="0" indent="0">
              <a:buNone/>
            </a:pPr>
            <a:endParaRPr lang="en-US" altLang="zh-TW" sz="1400" dirty="0">
              <a:latin typeface="Arial" charset="0"/>
            </a:endParaRPr>
          </a:p>
          <a:p>
            <a:pPr marL="0" indent="0">
              <a:buFont typeface="Arial" charset="0"/>
              <a:buNone/>
            </a:pPr>
            <a:r>
              <a:rPr lang="en-US" altLang="zh-TW" sz="1400" dirty="0">
                <a:latin typeface="Arial" charset="0"/>
              </a:rPr>
              <a:t>Acetyl CoA cannot be </a:t>
            </a:r>
            <a:r>
              <a:rPr lang="en-US" altLang="zh-TW" sz="1400" dirty="0" err="1">
                <a:latin typeface="Arial" charset="0"/>
              </a:rPr>
              <a:t>carboxylated</a:t>
            </a:r>
            <a:r>
              <a:rPr lang="en-US" altLang="zh-TW" sz="1400" dirty="0">
                <a:latin typeface="Arial" charset="0"/>
              </a:rPr>
              <a:t> to pyruvate because the reaction by pyruvate dehydrogenase is practically irreversible.</a:t>
            </a:r>
          </a:p>
          <a:p>
            <a:pPr marL="0" indent="0">
              <a:buFont typeface="Arial" charset="0"/>
              <a:buNone/>
            </a:pPr>
            <a:endParaRPr lang="en-US" altLang="zh-TW" sz="1400" dirty="0">
              <a:latin typeface="Arial" charset="0"/>
            </a:endParaRPr>
          </a:p>
          <a:p>
            <a:pPr marL="0" indent="0">
              <a:buFont typeface="Arial" charset="0"/>
              <a:buNone/>
            </a:pPr>
            <a:endParaRPr lang="en-US" altLang="zh-TW" sz="1400" dirty="0">
              <a:latin typeface="Arial" charset="0"/>
            </a:endParaRPr>
          </a:p>
          <a:p>
            <a:pPr marL="0" indent="0">
              <a:buFont typeface="Arial" charset="0"/>
              <a:buNone/>
            </a:pPr>
            <a:endParaRPr lang="en-US" altLang="zh-TW" sz="1400" dirty="0">
              <a:latin typeface="Arial" charset="0"/>
            </a:endParaRPr>
          </a:p>
          <a:p>
            <a:pPr marL="0" indent="0">
              <a:buFont typeface="Arial" charset="0"/>
              <a:buNone/>
            </a:pPr>
            <a:endParaRPr lang="en-US" altLang="zh-TW" sz="1400" dirty="0">
              <a:latin typeface="Arial" charset="0"/>
            </a:endParaRPr>
          </a:p>
          <a:p>
            <a:pPr marL="0" indent="0">
              <a:buFont typeface="Arial" charset="0"/>
              <a:buNone/>
            </a:pPr>
            <a:endParaRPr lang="en-US" altLang="zh-TW" sz="1400" dirty="0">
              <a:latin typeface="Arial" charset="0"/>
            </a:endParaRPr>
          </a:p>
          <a:p>
            <a:pPr marL="0" indent="0">
              <a:buFont typeface="Arial" charset="0"/>
              <a:buNone/>
            </a:pPr>
            <a:endParaRPr lang="en-US" altLang="zh-TW" sz="1400" dirty="0">
              <a:latin typeface="Arial" charset="0"/>
            </a:endParaRPr>
          </a:p>
        </p:txBody>
      </p:sp>
      <p:pic>
        <p:nvPicPr>
          <p:cNvPr id="70660" name="Picture 2" descr="figure-14-15.jpg                                               0003FC1BBigMac                         BB9E1EE7:"/>
          <p:cNvPicPr>
            <a:picLocks noChangeAspect="1" noChangeArrowheads="1"/>
          </p:cNvPicPr>
          <p:nvPr/>
        </p:nvPicPr>
        <p:blipFill>
          <a:blip r:embed="rId2" cstate="print">
            <a:lum bright="-10000" contrast="20000"/>
          </a:blip>
          <a:srcRect/>
          <a:stretch>
            <a:fillRect/>
          </a:stretch>
        </p:blipFill>
        <p:spPr bwMode="auto">
          <a:xfrm>
            <a:off x="4882750" y="1530340"/>
            <a:ext cx="3460750" cy="4572000"/>
          </a:xfrm>
          <a:prstGeom prst="rect">
            <a:avLst/>
          </a:prstGeom>
          <a:noFill/>
          <a:ln w="9525">
            <a:noFill/>
            <a:miter lim="800000"/>
            <a:headEnd/>
            <a:tailEnd/>
          </a:ln>
        </p:spPr>
      </p:pic>
      <p:pic>
        <p:nvPicPr>
          <p:cNvPr id="70661" name="Picture 20" descr="unnumbered figure pg 386a"/>
          <p:cNvPicPr>
            <a:picLocks noChangeAspect="1" noChangeArrowheads="1"/>
          </p:cNvPicPr>
          <p:nvPr/>
        </p:nvPicPr>
        <p:blipFill>
          <a:blip r:embed="rId3" cstate="print">
            <a:clrChange>
              <a:clrFrom>
                <a:srgbClr val="FFFFFF"/>
              </a:clrFrom>
              <a:clrTo>
                <a:srgbClr val="FFFFFF">
                  <a:alpha val="0"/>
                </a:srgbClr>
              </a:clrTo>
            </a:clrChange>
          </a:blip>
          <a:srcRect b="17021"/>
          <a:stretch>
            <a:fillRect/>
          </a:stretch>
        </p:blipFill>
        <p:spPr bwMode="auto">
          <a:xfrm>
            <a:off x="510624" y="3350434"/>
            <a:ext cx="4098925" cy="1093302"/>
          </a:xfrm>
          <a:prstGeom prst="rect">
            <a:avLst/>
          </a:prstGeom>
          <a:noFill/>
          <a:ln w="9525">
            <a:noFill/>
            <a:miter lim="800000"/>
            <a:headEnd/>
            <a:tailEnd/>
          </a:ln>
        </p:spPr>
      </p:pic>
      <p:sp>
        <p:nvSpPr>
          <p:cNvPr id="70662" name="TextBox 13"/>
          <p:cNvSpPr txBox="1">
            <a:spLocks noChangeArrowheads="1"/>
          </p:cNvSpPr>
          <p:nvPr/>
        </p:nvSpPr>
        <p:spPr bwMode="auto">
          <a:xfrm>
            <a:off x="1861754" y="3169071"/>
            <a:ext cx="1396664" cy="276999"/>
          </a:xfrm>
          <a:prstGeom prst="rect">
            <a:avLst/>
          </a:prstGeom>
          <a:noFill/>
          <a:ln w="12700">
            <a:solidFill>
              <a:srgbClr val="FF0000"/>
            </a:solidFill>
            <a:miter lim="800000"/>
            <a:headEnd/>
            <a:tailEnd/>
          </a:ln>
        </p:spPr>
        <p:txBody>
          <a:bodyPr wrap="none">
            <a:spAutoFit/>
          </a:bodyPr>
          <a:lstStyle/>
          <a:p>
            <a:r>
              <a:rPr kumimoji="0" lang="en-US" altLang="zh-TW" sz="1200" b="1" i="1" dirty="0" err="1">
                <a:latin typeface="Symbol" pitchFamily="18" charset="2"/>
              </a:rPr>
              <a:t>D</a:t>
            </a:r>
            <a:r>
              <a:rPr kumimoji="0" lang="en-US" altLang="zh-TW" sz="1200" b="1" i="1" dirty="0" err="1">
                <a:latin typeface="Calibri" pitchFamily="34" charset="0"/>
              </a:rPr>
              <a:t>G</a:t>
            </a:r>
            <a:r>
              <a:rPr kumimoji="0" lang="en-US" altLang="zh-TW" sz="1200" b="1" i="1" baseline="30000" dirty="0" err="1">
                <a:latin typeface="Calibri" pitchFamily="34" charset="0"/>
              </a:rPr>
              <a:t>’o</a:t>
            </a:r>
            <a:r>
              <a:rPr kumimoji="0" lang="en-US" altLang="zh-TW" sz="1200" b="1" dirty="0">
                <a:latin typeface="Calibri" pitchFamily="34" charset="0"/>
              </a:rPr>
              <a:t> = -33.4 kJ/</a:t>
            </a:r>
            <a:r>
              <a:rPr kumimoji="0" lang="en-US" altLang="zh-TW" sz="1200" b="1" dirty="0" err="1">
                <a:latin typeface="Calibri" pitchFamily="34" charset="0"/>
              </a:rPr>
              <a:t>mol</a:t>
            </a:r>
            <a:endParaRPr kumimoji="0" lang="en-US" altLang="zh-TW" sz="1200" b="1" dirty="0">
              <a:latin typeface="Calibri" pitchFamily="34" charset="0"/>
            </a:endParaRPr>
          </a:p>
        </p:txBody>
      </p:sp>
      <p:grpSp>
        <p:nvGrpSpPr>
          <p:cNvPr id="2" name="Group 1"/>
          <p:cNvGrpSpPr/>
          <p:nvPr/>
        </p:nvGrpSpPr>
        <p:grpSpPr>
          <a:xfrm flipH="1">
            <a:off x="6910156" y="3464249"/>
            <a:ext cx="1308446" cy="1212036"/>
            <a:chOff x="4766917" y="3602038"/>
            <a:chExt cx="1308446" cy="1212036"/>
          </a:xfrm>
        </p:grpSpPr>
        <p:sp>
          <p:nvSpPr>
            <p:cNvPr id="70664" name="Line 8"/>
            <p:cNvSpPr>
              <a:spLocks noChangeShapeType="1"/>
            </p:cNvSpPr>
            <p:nvPr/>
          </p:nvSpPr>
          <p:spPr bwMode="auto">
            <a:xfrm>
              <a:off x="5248275" y="4389438"/>
              <a:ext cx="146050" cy="192087"/>
            </a:xfrm>
            <a:prstGeom prst="line">
              <a:avLst/>
            </a:prstGeom>
            <a:noFill/>
            <a:ln w="38100">
              <a:solidFill>
                <a:schemeClr val="tx1"/>
              </a:solidFill>
              <a:round/>
              <a:headEnd/>
              <a:tailEnd type="triangle" w="med" len="med"/>
            </a:ln>
            <a:effectLst/>
          </p:spPr>
          <p:txBody>
            <a:bodyPr/>
            <a:lstStyle/>
            <a:p>
              <a:endParaRPr lang="zh-TW" altLang="en-US" b="1"/>
            </a:p>
          </p:txBody>
        </p:sp>
        <p:sp>
          <p:nvSpPr>
            <p:cNvPr id="70666" name="Text Box 10"/>
            <p:cNvSpPr txBox="1">
              <a:spLocks noChangeArrowheads="1"/>
            </p:cNvSpPr>
            <p:nvPr/>
          </p:nvSpPr>
          <p:spPr bwMode="auto">
            <a:xfrm>
              <a:off x="4766917" y="3602038"/>
              <a:ext cx="987771" cy="276999"/>
            </a:xfrm>
            <a:prstGeom prst="rect">
              <a:avLst/>
            </a:prstGeom>
            <a:noFill/>
            <a:ln w="9525">
              <a:noFill/>
              <a:miter lim="800000"/>
              <a:headEnd/>
              <a:tailEnd/>
            </a:ln>
            <a:effectLst/>
          </p:spPr>
          <p:txBody>
            <a:bodyPr wrap="none">
              <a:spAutoFit/>
            </a:bodyPr>
            <a:lstStyle/>
            <a:p>
              <a:r>
                <a:rPr lang="en-US" altLang="zh-TW" sz="1200" b="1" dirty="0"/>
                <a:t>Fatty acids</a:t>
              </a:r>
            </a:p>
          </p:txBody>
        </p:sp>
        <p:sp>
          <p:nvSpPr>
            <p:cNvPr id="70667" name="Line 11"/>
            <p:cNvSpPr>
              <a:spLocks noChangeShapeType="1"/>
            </p:cNvSpPr>
            <p:nvPr/>
          </p:nvSpPr>
          <p:spPr bwMode="auto">
            <a:xfrm flipH="1">
              <a:off x="5200650" y="3879850"/>
              <a:ext cx="15875" cy="315913"/>
            </a:xfrm>
            <a:prstGeom prst="line">
              <a:avLst/>
            </a:prstGeom>
            <a:noFill/>
            <a:ln w="38100">
              <a:solidFill>
                <a:schemeClr val="tx1"/>
              </a:solidFill>
              <a:round/>
              <a:headEnd/>
              <a:tailEnd type="triangle" w="med" len="med"/>
            </a:ln>
            <a:effectLst/>
          </p:spPr>
          <p:txBody>
            <a:bodyPr/>
            <a:lstStyle/>
            <a:p>
              <a:endParaRPr lang="zh-TW" altLang="en-US" b="1"/>
            </a:p>
          </p:txBody>
        </p:sp>
        <p:sp>
          <p:nvSpPr>
            <p:cNvPr id="70670" name="Text Box 14"/>
            <p:cNvSpPr txBox="1">
              <a:spLocks noChangeArrowheads="1"/>
            </p:cNvSpPr>
            <p:nvPr/>
          </p:nvSpPr>
          <p:spPr bwMode="auto">
            <a:xfrm>
              <a:off x="4935307" y="4537075"/>
              <a:ext cx="1140056" cy="276999"/>
            </a:xfrm>
            <a:prstGeom prst="rect">
              <a:avLst/>
            </a:prstGeom>
            <a:noFill/>
            <a:ln w="9525">
              <a:noFill/>
              <a:miter lim="800000"/>
              <a:headEnd/>
              <a:tailEnd/>
            </a:ln>
            <a:effectLst/>
          </p:spPr>
          <p:txBody>
            <a:bodyPr wrap="none">
              <a:spAutoFit/>
            </a:bodyPr>
            <a:lstStyle/>
            <a:p>
              <a:r>
                <a:rPr lang="en-US" altLang="zh-TW" sz="1200" b="1" dirty="0"/>
                <a:t>Oxaloacetate</a:t>
              </a:r>
            </a:p>
          </p:txBody>
        </p:sp>
        <p:sp>
          <p:nvSpPr>
            <p:cNvPr id="70671" name="Line 15"/>
            <p:cNvSpPr>
              <a:spLocks noChangeShapeType="1"/>
            </p:cNvSpPr>
            <p:nvPr/>
          </p:nvSpPr>
          <p:spPr bwMode="auto">
            <a:xfrm flipV="1">
              <a:off x="5861050" y="4294188"/>
              <a:ext cx="182563" cy="246062"/>
            </a:xfrm>
            <a:prstGeom prst="line">
              <a:avLst/>
            </a:prstGeom>
            <a:noFill/>
            <a:ln w="38100">
              <a:solidFill>
                <a:schemeClr val="tx1"/>
              </a:solidFill>
              <a:round/>
              <a:headEnd/>
              <a:tailEnd type="triangle" w="med" len="med"/>
            </a:ln>
            <a:effectLst/>
          </p:spPr>
          <p:txBody>
            <a:bodyPr/>
            <a:lstStyle/>
            <a:p>
              <a:endParaRPr lang="zh-TW" altLang="en-US" b="1"/>
            </a:p>
          </p:txBody>
        </p:sp>
      </p:grpSp>
      <p:sp>
        <p:nvSpPr>
          <p:cNvPr id="3" name="Slide Number Placeholder 2"/>
          <p:cNvSpPr>
            <a:spLocks noGrp="1"/>
          </p:cNvSpPr>
          <p:nvPr>
            <p:ph type="sldNum" sz="quarter" idx="12"/>
          </p:nvPr>
        </p:nvSpPr>
        <p:spPr/>
        <p:txBody>
          <a:bodyPr/>
          <a:lstStyle/>
          <a:p>
            <a:pPr>
              <a:defRPr/>
            </a:pPr>
            <a:fld id="{4D4DCAF7-B6DA-44CE-A001-9CFC0D42D158}" type="slidenum">
              <a:rPr lang="en-US" smtClean="0"/>
              <a:pPr>
                <a:defRPr/>
              </a:pPr>
              <a:t>4</a:t>
            </a:fld>
            <a:endParaRPr lang="en-US"/>
          </a:p>
        </p:txBody>
      </p:sp>
      <p:pic>
        <p:nvPicPr>
          <p:cNvPr id="15" name="Picture 2" descr="figure-14-15.jpg                                               0003FC1BBigMac                         BB9E1EE7:"/>
          <p:cNvPicPr>
            <a:picLocks noChangeAspect="1" noChangeArrowheads="1"/>
          </p:cNvPicPr>
          <p:nvPr/>
        </p:nvPicPr>
        <p:blipFill rotWithShape="1">
          <a:blip r:embed="rId2" cstate="print">
            <a:lum bright="-10000" contrast="20000"/>
          </a:blip>
          <a:srcRect l="1166" t="47647" r="75206" b="44661"/>
          <a:stretch/>
        </p:blipFill>
        <p:spPr bwMode="auto">
          <a:xfrm>
            <a:off x="4950068" y="3113035"/>
            <a:ext cx="817685" cy="351692"/>
          </a:xfrm>
          <a:prstGeom prst="rect">
            <a:avLst/>
          </a:prstGeom>
          <a:noFill/>
          <a:ln w="9525">
            <a:noFill/>
            <a:miter lim="800000"/>
            <a:headEnd/>
            <a:tailEnd/>
          </a:ln>
        </p:spPr>
      </p:pic>
      <p:pic>
        <p:nvPicPr>
          <p:cNvPr id="16" name="Picture 2" descr="figure-14-15.jpg                                               0003FC1BBigMac                         BB9E1EE7:"/>
          <p:cNvPicPr>
            <a:picLocks noChangeAspect="1" noChangeArrowheads="1"/>
          </p:cNvPicPr>
          <p:nvPr/>
        </p:nvPicPr>
        <p:blipFill rotWithShape="1">
          <a:blip r:embed="rId2" cstate="print">
            <a:lum bright="-10000" contrast="20000"/>
          </a:blip>
          <a:srcRect l="75500" t="41114" b="52925"/>
          <a:stretch/>
        </p:blipFill>
        <p:spPr bwMode="auto">
          <a:xfrm>
            <a:off x="7495632" y="3016320"/>
            <a:ext cx="847868" cy="272561"/>
          </a:xfrm>
          <a:prstGeom prst="rect">
            <a:avLst/>
          </a:prstGeom>
          <a:noFill/>
          <a:ln w="9525">
            <a:noFill/>
            <a:miter lim="800000"/>
            <a:headEnd/>
            <a:tailEnd/>
          </a:ln>
        </p:spPr>
      </p:pic>
      <p:sp>
        <p:nvSpPr>
          <p:cNvPr id="17" name="Text Box 9"/>
          <p:cNvSpPr txBox="1">
            <a:spLocks noChangeArrowheads="1"/>
          </p:cNvSpPr>
          <p:nvPr/>
        </p:nvSpPr>
        <p:spPr bwMode="auto">
          <a:xfrm flipH="1">
            <a:off x="7445144" y="4000824"/>
            <a:ext cx="1011815" cy="276999"/>
          </a:xfrm>
          <a:prstGeom prst="rect">
            <a:avLst/>
          </a:prstGeom>
          <a:noFill/>
          <a:ln w="9525">
            <a:noFill/>
            <a:miter lim="800000"/>
            <a:headEnd/>
            <a:tailEnd/>
          </a:ln>
          <a:effectLst/>
        </p:spPr>
        <p:txBody>
          <a:bodyPr wrap="none">
            <a:spAutoFit/>
          </a:bodyPr>
          <a:lstStyle/>
          <a:p>
            <a:r>
              <a:rPr lang="en-US" altLang="zh-TW" sz="1200" b="1" dirty="0">
                <a:solidFill>
                  <a:srgbClr val="FF3300"/>
                </a:solidFill>
              </a:rPr>
              <a:t>Acetyl-CoA</a:t>
            </a:r>
          </a:p>
        </p:txBody>
      </p:sp>
      <p:sp>
        <p:nvSpPr>
          <p:cNvPr id="18" name="Right Arrow 17"/>
          <p:cNvSpPr/>
          <p:nvPr/>
        </p:nvSpPr>
        <p:spPr>
          <a:xfrm rot="9428861">
            <a:off x="5672874" y="4472537"/>
            <a:ext cx="2329143" cy="673663"/>
          </a:xfrm>
          <a:prstGeom prst="rightArrow">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307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pPr eaLnBrk="1" hangingPunct="1"/>
            <a:r>
              <a:rPr lang="en-US" altLang="en-US" sz="3600" b="1"/>
              <a:t>Uncouplers dissipate the proton gradient</a:t>
            </a:r>
          </a:p>
        </p:txBody>
      </p:sp>
      <p:pic>
        <p:nvPicPr>
          <p:cNvPr id="84995" name="Picture 2" descr="figure-19-19.jpg                                               00002B9CArt                            BB1CF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25" y="1524000"/>
            <a:ext cx="37084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64EF12A9-2CA1-42E2-A035-30BA0556C131}" type="slidenum">
              <a:rPr lang="en-US" altLang="en-US" sz="1200" smtClean="0">
                <a:solidFill>
                  <a:srgbClr val="898989"/>
                </a:solidFill>
              </a:rPr>
              <a:pPr eaLnBrk="1" hangingPunct="1"/>
              <a:t>40</a:t>
            </a:fld>
            <a:endParaRPr lang="en-US" altLang="en-US" sz="1200">
              <a:solidFill>
                <a:srgbClr val="898989"/>
              </a:solidFill>
            </a:endParaRPr>
          </a:p>
        </p:txBody>
      </p:sp>
      <p:sp>
        <p:nvSpPr>
          <p:cNvPr id="84997" name="Rectangle 1"/>
          <p:cNvSpPr>
            <a:spLocks noChangeArrowheads="1"/>
          </p:cNvSpPr>
          <p:nvPr/>
        </p:nvSpPr>
        <p:spPr bwMode="auto">
          <a:xfrm>
            <a:off x="644525" y="6232525"/>
            <a:ext cx="56261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ts val="2000"/>
              </a:lnSpc>
              <a:spcAft>
                <a:spcPts val="600"/>
              </a:spcAft>
            </a:pPr>
            <a:r>
              <a:rPr lang="en-US" altLang="en-US" sz="3600">
                <a:latin typeface="Arial" panose="020B0604020202020204" pitchFamily="34" charset="0"/>
              </a:rPr>
              <a:t>FDA banned this in 1938!!!</a:t>
            </a:r>
          </a:p>
        </p:txBody>
      </p:sp>
      <p:sp>
        <p:nvSpPr>
          <p:cNvPr id="9" name="Content Placeholder 2">
            <a:extLst>
              <a:ext uri="{FF2B5EF4-FFF2-40B4-BE49-F238E27FC236}">
                <a16:creationId xmlns:a16="http://schemas.microsoft.com/office/drawing/2014/main" id="{021E1054-969E-A340-9A9B-85CC2A13CC06}"/>
              </a:ext>
            </a:extLst>
          </p:cNvPr>
          <p:cNvSpPr txBox="1">
            <a:spLocks/>
          </p:cNvSpPr>
          <p:nvPr/>
        </p:nvSpPr>
        <p:spPr bwMode="auto">
          <a:xfrm>
            <a:off x="608013" y="1463675"/>
            <a:ext cx="412908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eaLnBrk="1" hangingPunct="1">
              <a:lnSpc>
                <a:spcPts val="2000"/>
              </a:lnSpc>
              <a:spcBef>
                <a:spcPct val="0"/>
              </a:spcBef>
              <a:spcAft>
                <a:spcPts val="600"/>
              </a:spcAft>
              <a:buFont typeface="Wingdings" charset="0"/>
              <a:buChar char="q"/>
              <a:defRPr/>
            </a:pPr>
            <a:r>
              <a:rPr lang="en-US" sz="1600">
                <a:latin typeface="Arial" charset="0"/>
                <a:ea typeface="ＭＳ Ｐゴシック" charset="0"/>
                <a:cs typeface="Arial" charset="0"/>
              </a:rPr>
              <a:t>DNP and FCCP are weak acids with hydrophobic property that permits them to diffuse across the mitochondrial membrane.</a:t>
            </a:r>
          </a:p>
          <a:p>
            <a:pPr marL="266700" indent="-266700" eaLnBrk="1" hangingPunct="1">
              <a:lnSpc>
                <a:spcPts val="2000"/>
              </a:lnSpc>
              <a:spcBef>
                <a:spcPct val="0"/>
              </a:spcBef>
              <a:spcAft>
                <a:spcPts val="600"/>
              </a:spcAft>
              <a:buFont typeface="Wingdings" charset="0"/>
              <a:buChar char="q"/>
              <a:defRPr/>
            </a:pPr>
            <a:r>
              <a:rPr lang="en-US" sz="1600">
                <a:latin typeface="Arial" charset="0"/>
                <a:ea typeface="ＭＳ Ｐゴシック" charset="0"/>
                <a:cs typeface="Arial" charset="0"/>
              </a:rPr>
              <a:t>Outside and in the intermembrane space, they are in the </a:t>
            </a:r>
            <a:r>
              <a:rPr lang="en-US" sz="1600" u="sng">
                <a:latin typeface="Arial" charset="0"/>
                <a:ea typeface="ＭＳ Ｐゴシック" charset="0"/>
                <a:cs typeface="Arial" charset="0"/>
              </a:rPr>
              <a:t>acid (protonated) form</a:t>
            </a:r>
            <a:r>
              <a:rPr lang="en-US" sz="1600">
                <a:latin typeface="Arial" charset="0"/>
                <a:ea typeface="ＭＳ Ｐゴシック" charset="0"/>
                <a:cs typeface="Arial" charset="0"/>
              </a:rPr>
              <a:t>, and diffuse into the matrix. They release a proton in the matrix, thus dissipating the proton gradient.</a:t>
            </a:r>
          </a:p>
          <a:p>
            <a:pPr marL="266700" indent="-266700" eaLnBrk="1" hangingPunct="1">
              <a:lnSpc>
                <a:spcPts val="2000"/>
              </a:lnSpc>
              <a:spcBef>
                <a:spcPct val="0"/>
              </a:spcBef>
              <a:spcAft>
                <a:spcPts val="600"/>
              </a:spcAft>
              <a:buFont typeface="Wingdings" charset="0"/>
              <a:buChar char="q"/>
              <a:defRPr/>
            </a:pPr>
            <a:r>
              <a:rPr lang="en-US" sz="1600">
                <a:latin typeface="Arial" charset="0"/>
                <a:ea typeface="ＭＳ Ｐゴシック" charset="0"/>
                <a:cs typeface="Arial" charset="0"/>
              </a:rPr>
              <a:t>Without the proton gradient, can we make ATP? What happens to the ADP level? What happens to electron transfer and NADH? What happens to glycolysis and citric acid cycle? </a:t>
            </a:r>
          </a:p>
          <a:p>
            <a:pPr marL="266700" indent="-266700" eaLnBrk="1" hangingPunct="1">
              <a:lnSpc>
                <a:spcPts val="2000"/>
              </a:lnSpc>
              <a:spcBef>
                <a:spcPct val="0"/>
              </a:spcBef>
              <a:spcAft>
                <a:spcPts val="600"/>
              </a:spcAft>
              <a:buFont typeface="Wingdings" charset="0"/>
              <a:buChar char="q"/>
              <a:defRPr/>
            </a:pPr>
            <a:r>
              <a:rPr lang="en-US" sz="1600">
                <a:latin typeface="Arial" charset="0"/>
                <a:ea typeface="ＭＳ Ｐゴシック" charset="0"/>
                <a:cs typeface="Arial" charset="0"/>
              </a:rPr>
              <a:t>Can we lose weight then?</a:t>
            </a:r>
          </a:p>
          <a:p>
            <a:pPr marL="0" indent="0" eaLnBrk="1" hangingPunct="1">
              <a:lnSpc>
                <a:spcPts val="2000"/>
              </a:lnSpc>
              <a:spcBef>
                <a:spcPct val="0"/>
              </a:spcBef>
              <a:spcAft>
                <a:spcPts val="600"/>
              </a:spcAft>
              <a:buFont typeface="Arial" charset="0"/>
              <a:buNone/>
              <a:defRPr/>
            </a:pPr>
            <a:endParaRPr lang="en-US" sz="1600" dirty="0">
              <a:latin typeface="Arial" charset="0"/>
              <a:ea typeface="ＭＳ Ｐゴシック" charset="0"/>
              <a:cs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pPr eaLnBrk="1" hangingPunct="1"/>
            <a:r>
              <a:rPr lang="en-US" altLang="en-US" sz="3600" b="1"/>
              <a:t>Mitochondria produces heat</a:t>
            </a:r>
          </a:p>
        </p:txBody>
      </p:sp>
      <p:sp>
        <p:nvSpPr>
          <p:cNvPr id="87042" name="Content Placeholder 2"/>
          <p:cNvSpPr>
            <a:spLocks noGrp="1"/>
          </p:cNvSpPr>
          <p:nvPr>
            <p:ph idx="1"/>
          </p:nvPr>
        </p:nvSpPr>
        <p:spPr>
          <a:xfrm>
            <a:off x="4092575" y="1365250"/>
            <a:ext cx="4167188" cy="2854325"/>
          </a:xfrm>
        </p:spPr>
        <p:txBody>
          <a:bodyPr/>
          <a:lstStyle/>
          <a:p>
            <a:pPr marL="266700" indent="-266700" eaLnBrk="1" hangingPunct="1">
              <a:lnSpc>
                <a:spcPts val="2000"/>
              </a:lnSpc>
              <a:spcBef>
                <a:spcPct val="0"/>
              </a:spcBef>
              <a:spcAft>
                <a:spcPts val="600"/>
              </a:spcAft>
              <a:buFont typeface="Wingdings" panose="05000000000000000000" pitchFamily="2" charset="2"/>
              <a:buChar char="q"/>
            </a:pPr>
            <a:r>
              <a:rPr lang="en-US" altLang="en-US" sz="1800">
                <a:latin typeface="Arial" panose="020B0604020202020204" pitchFamily="34" charset="0"/>
                <a:cs typeface="Arial" panose="020B0604020202020204" pitchFamily="34" charset="0"/>
              </a:rPr>
              <a:t>Uncoupling protein (UCP) short-circuits the proton gradient to return to the matrix, with the energy dissipated as heat.</a:t>
            </a:r>
          </a:p>
          <a:p>
            <a:pPr marL="266700" indent="-266700" eaLnBrk="1" hangingPunct="1">
              <a:lnSpc>
                <a:spcPts val="2000"/>
              </a:lnSpc>
              <a:spcBef>
                <a:spcPct val="0"/>
              </a:spcBef>
              <a:spcAft>
                <a:spcPts val="600"/>
              </a:spcAft>
              <a:buFont typeface="Wingdings" panose="05000000000000000000" pitchFamily="2" charset="2"/>
              <a:buChar char="q"/>
            </a:pPr>
            <a:r>
              <a:rPr lang="en-US" altLang="en-US" sz="1800">
                <a:latin typeface="Arial" panose="020B0604020202020204" pitchFamily="34" charset="0"/>
                <a:cs typeface="Arial" panose="020B0604020202020204" pitchFamily="34" charset="0"/>
              </a:rPr>
              <a:t>Hibernating animals also depend on the activity of uncoupling protein in mitochondria to generate heat during dormancy.</a:t>
            </a:r>
          </a:p>
        </p:txBody>
      </p:sp>
      <p:pic>
        <p:nvPicPr>
          <p:cNvPr id="87043" name="Picture 2" descr="figure 18-42"/>
          <p:cNvPicPr>
            <a:picLocks noChangeAspect="1" noChangeArrowheads="1"/>
          </p:cNvPicPr>
          <p:nvPr/>
        </p:nvPicPr>
        <p:blipFill>
          <a:blip r:embed="rId2">
            <a:extLst>
              <a:ext uri="{28A0092B-C50C-407E-A947-70E740481C1C}">
                <a14:useLocalDpi xmlns:a14="http://schemas.microsoft.com/office/drawing/2010/main" val="0"/>
              </a:ext>
            </a:extLst>
          </a:blip>
          <a:srcRect b="9593"/>
          <a:stretch>
            <a:fillRect/>
          </a:stretch>
        </p:blipFill>
        <p:spPr bwMode="auto">
          <a:xfrm>
            <a:off x="4038600" y="4333875"/>
            <a:ext cx="42735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2" descr="figure-19-30.jpg                                               00002B9CArt                            BB1CF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1501775"/>
            <a:ext cx="2790825"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04591462-2528-4645-850B-015D1B3BB730}" type="slidenum">
              <a:rPr lang="en-US" altLang="en-US" sz="1200" smtClean="0">
                <a:solidFill>
                  <a:srgbClr val="898989"/>
                </a:solidFill>
              </a:rPr>
              <a:pPr eaLnBrk="1" hangingPunct="1"/>
              <a:t>41</a:t>
            </a:fld>
            <a:endParaRPr lang="en-US" altLang="en-US" sz="1200">
              <a:solidFill>
                <a:srgbClr val="89898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pPr eaLnBrk="1" hangingPunct="1"/>
            <a:r>
              <a:rPr lang="en-US" altLang="en-US" sz="3600" b="1"/>
              <a:t>Important points</a:t>
            </a:r>
          </a:p>
        </p:txBody>
      </p:sp>
      <p:sp>
        <p:nvSpPr>
          <p:cNvPr id="8909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A06FEE3A-F05F-4D81-A3A6-A1762CE5D3E4}" type="slidenum">
              <a:rPr lang="en-US" altLang="en-US" sz="1200" smtClean="0">
                <a:solidFill>
                  <a:srgbClr val="898989"/>
                </a:solidFill>
              </a:rPr>
              <a:pPr eaLnBrk="1" hangingPunct="1"/>
              <a:t>42</a:t>
            </a:fld>
            <a:endParaRPr lang="en-US" altLang="en-US" sz="1200">
              <a:solidFill>
                <a:srgbClr val="898989"/>
              </a:solidFill>
            </a:endParaRPr>
          </a:p>
        </p:txBody>
      </p:sp>
      <p:sp>
        <p:nvSpPr>
          <p:cNvPr id="89091" name="Content Placeholder 2"/>
          <p:cNvSpPr>
            <a:spLocks noGrp="1"/>
          </p:cNvSpPr>
          <p:nvPr>
            <p:ph idx="1"/>
          </p:nvPr>
        </p:nvSpPr>
        <p:spPr>
          <a:xfrm>
            <a:off x="477838" y="1420813"/>
            <a:ext cx="8012112" cy="4494212"/>
          </a:xfrm>
        </p:spPr>
        <p:txBody>
          <a:bodyPr/>
          <a:lstStyle/>
          <a:p>
            <a:pPr eaLnBrk="1" hangingPunct="1">
              <a:spcBef>
                <a:spcPct val="0"/>
              </a:spcBef>
              <a:spcAft>
                <a:spcPts val="600"/>
              </a:spcAft>
            </a:pPr>
            <a:r>
              <a:rPr lang="en-US" altLang="en-US" sz="2400" dirty="0">
                <a:latin typeface="Arial" panose="020B0604020202020204" pitchFamily="34" charset="0"/>
                <a:cs typeface="Arial" panose="020B0604020202020204" pitchFamily="34" charset="0"/>
              </a:rPr>
              <a:t>Location of oxidative phosphorylation.</a:t>
            </a:r>
          </a:p>
          <a:p>
            <a:pPr eaLnBrk="1" hangingPunct="1">
              <a:spcBef>
                <a:spcPct val="0"/>
              </a:spcBef>
              <a:spcAft>
                <a:spcPts val="600"/>
              </a:spcAft>
            </a:pPr>
            <a:endParaRPr lang="en-US" altLang="en-US" sz="2400" dirty="0">
              <a:latin typeface="Arial" panose="020B0604020202020204" pitchFamily="34" charset="0"/>
              <a:cs typeface="Arial" panose="020B0604020202020204" pitchFamily="34" charset="0"/>
            </a:endParaRPr>
          </a:p>
          <a:p>
            <a:pPr eaLnBrk="1" hangingPunct="1">
              <a:spcBef>
                <a:spcPct val="0"/>
              </a:spcBef>
              <a:spcAft>
                <a:spcPts val="600"/>
              </a:spcAft>
            </a:pPr>
            <a:r>
              <a:rPr lang="en-US" altLang="en-US" sz="2400" dirty="0">
                <a:latin typeface="Arial" panose="020B0604020202020204" pitchFamily="34" charset="0"/>
                <a:cs typeface="Arial" panose="020B0604020202020204" pitchFamily="34" charset="0"/>
              </a:rPr>
              <a:t>Brief description of oxidative phosphorylation.</a:t>
            </a:r>
          </a:p>
          <a:p>
            <a:pPr eaLnBrk="1" hangingPunct="1">
              <a:spcBef>
                <a:spcPct val="0"/>
              </a:spcBef>
              <a:spcAft>
                <a:spcPts val="600"/>
              </a:spcAft>
            </a:pPr>
            <a:endParaRPr lang="en-US" altLang="en-US" sz="2400" dirty="0">
              <a:latin typeface="Arial" panose="020B0604020202020204" pitchFamily="34" charset="0"/>
              <a:cs typeface="Arial" panose="020B0604020202020204" pitchFamily="34" charset="0"/>
            </a:endParaRPr>
          </a:p>
          <a:p>
            <a:pPr eaLnBrk="1" hangingPunct="1">
              <a:spcBef>
                <a:spcPct val="0"/>
              </a:spcBef>
              <a:spcAft>
                <a:spcPts val="600"/>
              </a:spcAft>
            </a:pPr>
            <a:r>
              <a:rPr lang="en-US" altLang="en-US" sz="2400" dirty="0">
                <a:latin typeface="Arial" panose="020B0604020202020204" pitchFamily="34" charset="0"/>
                <a:cs typeface="Arial" panose="020B0604020202020204" pitchFamily="34" charset="0"/>
              </a:rPr>
              <a:t>ATP formation is coupled to electron transfer.</a:t>
            </a:r>
          </a:p>
          <a:p>
            <a:pPr eaLnBrk="1" hangingPunct="1">
              <a:spcBef>
                <a:spcPct val="0"/>
              </a:spcBef>
              <a:spcAft>
                <a:spcPts val="600"/>
              </a:spcAft>
            </a:pPr>
            <a:endParaRPr lang="en-US" altLang="en-US" sz="2400" dirty="0">
              <a:latin typeface="Arial" panose="020B0604020202020204" pitchFamily="34" charset="0"/>
              <a:cs typeface="Arial" panose="020B0604020202020204" pitchFamily="34" charset="0"/>
            </a:endParaRPr>
          </a:p>
          <a:p>
            <a:pPr eaLnBrk="1" hangingPunct="1">
              <a:spcBef>
                <a:spcPct val="0"/>
              </a:spcBef>
              <a:spcAft>
                <a:spcPts val="600"/>
              </a:spcAft>
            </a:pPr>
            <a:r>
              <a:rPr lang="en-US" altLang="en-US" sz="2400" dirty="0">
                <a:latin typeface="Arial" panose="020B0604020202020204" pitchFamily="34" charset="0"/>
                <a:cs typeface="Arial" panose="020B0604020202020204" pitchFamily="34" charset="0"/>
              </a:rPr>
              <a:t>The activity of complexes in electron transfer and proton pumping.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r>
              <a:rPr lang="en-US" altLang="zh-TW" sz="3600" b="1" dirty="0"/>
              <a:t>Yet it is impossible just in our animals</a:t>
            </a:r>
          </a:p>
        </p:txBody>
      </p:sp>
      <p:pic>
        <p:nvPicPr>
          <p:cNvPr id="70660" name="Picture 2" descr="figure-14-15.jpg                                               0003FC1BBigMac                         BB9E1EE7:"/>
          <p:cNvPicPr>
            <a:picLocks noChangeAspect="1" noChangeArrowheads="1"/>
          </p:cNvPicPr>
          <p:nvPr/>
        </p:nvPicPr>
        <p:blipFill>
          <a:blip r:embed="rId2" cstate="print">
            <a:lum bright="-10000" contrast="20000"/>
          </a:blip>
          <a:srcRect/>
          <a:stretch>
            <a:fillRect/>
          </a:stretch>
        </p:blipFill>
        <p:spPr bwMode="auto">
          <a:xfrm>
            <a:off x="4882750" y="1530340"/>
            <a:ext cx="3460750" cy="4572000"/>
          </a:xfrm>
          <a:prstGeom prst="rect">
            <a:avLst/>
          </a:prstGeom>
          <a:noFill/>
          <a:ln w="9525">
            <a:noFill/>
            <a:miter lim="800000"/>
            <a:headEnd/>
            <a:tailEnd/>
          </a:ln>
        </p:spPr>
      </p:pic>
      <p:grpSp>
        <p:nvGrpSpPr>
          <p:cNvPr id="2" name="Group 1"/>
          <p:cNvGrpSpPr/>
          <p:nvPr/>
        </p:nvGrpSpPr>
        <p:grpSpPr>
          <a:xfrm flipH="1">
            <a:off x="6910156" y="3464249"/>
            <a:ext cx="1308446" cy="1212036"/>
            <a:chOff x="4766917" y="3602038"/>
            <a:chExt cx="1308446" cy="1212036"/>
          </a:xfrm>
        </p:grpSpPr>
        <p:sp>
          <p:nvSpPr>
            <p:cNvPr id="70664" name="Line 8"/>
            <p:cNvSpPr>
              <a:spLocks noChangeShapeType="1"/>
            </p:cNvSpPr>
            <p:nvPr/>
          </p:nvSpPr>
          <p:spPr bwMode="auto">
            <a:xfrm>
              <a:off x="5248275" y="4389438"/>
              <a:ext cx="146050" cy="192087"/>
            </a:xfrm>
            <a:prstGeom prst="line">
              <a:avLst/>
            </a:prstGeom>
            <a:noFill/>
            <a:ln w="38100">
              <a:solidFill>
                <a:schemeClr val="tx1"/>
              </a:solidFill>
              <a:round/>
              <a:headEnd/>
              <a:tailEnd type="triangle" w="med" len="med"/>
            </a:ln>
            <a:effectLst/>
          </p:spPr>
          <p:txBody>
            <a:bodyPr/>
            <a:lstStyle/>
            <a:p>
              <a:endParaRPr lang="zh-TW" altLang="en-US" b="1"/>
            </a:p>
          </p:txBody>
        </p:sp>
        <p:sp>
          <p:nvSpPr>
            <p:cNvPr id="70665" name="Text Box 9"/>
            <p:cNvSpPr txBox="1">
              <a:spLocks noChangeArrowheads="1"/>
            </p:cNvSpPr>
            <p:nvPr/>
          </p:nvSpPr>
          <p:spPr bwMode="auto">
            <a:xfrm>
              <a:off x="4802673" y="4138613"/>
              <a:ext cx="737702" cy="276999"/>
            </a:xfrm>
            <a:prstGeom prst="rect">
              <a:avLst/>
            </a:prstGeom>
            <a:noFill/>
            <a:ln w="9525">
              <a:noFill/>
              <a:miter lim="800000"/>
              <a:headEnd/>
              <a:tailEnd/>
            </a:ln>
            <a:effectLst/>
          </p:spPr>
          <p:txBody>
            <a:bodyPr wrap="none">
              <a:spAutoFit/>
            </a:bodyPr>
            <a:lstStyle/>
            <a:p>
              <a:r>
                <a:rPr lang="en-US" altLang="zh-TW" sz="1200" b="1" dirty="0">
                  <a:solidFill>
                    <a:srgbClr val="FF3300"/>
                  </a:solidFill>
                </a:rPr>
                <a:t>Acetate</a:t>
              </a:r>
            </a:p>
          </p:txBody>
        </p:sp>
        <p:sp>
          <p:nvSpPr>
            <p:cNvPr id="70666" name="Text Box 10"/>
            <p:cNvSpPr txBox="1">
              <a:spLocks noChangeArrowheads="1"/>
            </p:cNvSpPr>
            <p:nvPr/>
          </p:nvSpPr>
          <p:spPr bwMode="auto">
            <a:xfrm>
              <a:off x="4766917" y="3602038"/>
              <a:ext cx="987771" cy="276999"/>
            </a:xfrm>
            <a:prstGeom prst="rect">
              <a:avLst/>
            </a:prstGeom>
            <a:noFill/>
            <a:ln w="9525">
              <a:noFill/>
              <a:miter lim="800000"/>
              <a:headEnd/>
              <a:tailEnd/>
            </a:ln>
            <a:effectLst/>
          </p:spPr>
          <p:txBody>
            <a:bodyPr wrap="none">
              <a:spAutoFit/>
            </a:bodyPr>
            <a:lstStyle/>
            <a:p>
              <a:r>
                <a:rPr lang="en-US" altLang="zh-TW" sz="1200" b="1" dirty="0"/>
                <a:t>Fatty acids</a:t>
              </a:r>
            </a:p>
          </p:txBody>
        </p:sp>
        <p:sp>
          <p:nvSpPr>
            <p:cNvPr id="70667" name="Line 11"/>
            <p:cNvSpPr>
              <a:spLocks noChangeShapeType="1"/>
            </p:cNvSpPr>
            <p:nvPr/>
          </p:nvSpPr>
          <p:spPr bwMode="auto">
            <a:xfrm flipH="1">
              <a:off x="5200650" y="3879850"/>
              <a:ext cx="15875" cy="315913"/>
            </a:xfrm>
            <a:prstGeom prst="line">
              <a:avLst/>
            </a:prstGeom>
            <a:noFill/>
            <a:ln w="38100">
              <a:solidFill>
                <a:schemeClr val="tx1"/>
              </a:solidFill>
              <a:round/>
              <a:headEnd/>
              <a:tailEnd type="triangle" w="med" len="med"/>
            </a:ln>
            <a:effectLst/>
          </p:spPr>
          <p:txBody>
            <a:bodyPr/>
            <a:lstStyle/>
            <a:p>
              <a:endParaRPr lang="zh-TW" altLang="en-US" b="1"/>
            </a:p>
          </p:txBody>
        </p:sp>
        <p:sp>
          <p:nvSpPr>
            <p:cNvPr id="70670" name="Text Box 14"/>
            <p:cNvSpPr txBox="1">
              <a:spLocks noChangeArrowheads="1"/>
            </p:cNvSpPr>
            <p:nvPr/>
          </p:nvSpPr>
          <p:spPr bwMode="auto">
            <a:xfrm>
              <a:off x="4935307" y="4537075"/>
              <a:ext cx="1140056" cy="276999"/>
            </a:xfrm>
            <a:prstGeom prst="rect">
              <a:avLst/>
            </a:prstGeom>
            <a:noFill/>
            <a:ln w="9525">
              <a:noFill/>
              <a:miter lim="800000"/>
              <a:headEnd/>
              <a:tailEnd/>
            </a:ln>
            <a:effectLst/>
          </p:spPr>
          <p:txBody>
            <a:bodyPr wrap="none">
              <a:spAutoFit/>
            </a:bodyPr>
            <a:lstStyle/>
            <a:p>
              <a:r>
                <a:rPr lang="en-US" altLang="zh-TW" sz="1200" b="1" dirty="0"/>
                <a:t>Oxaloacetate</a:t>
              </a:r>
            </a:p>
          </p:txBody>
        </p:sp>
        <p:sp>
          <p:nvSpPr>
            <p:cNvPr id="70671" name="Line 15"/>
            <p:cNvSpPr>
              <a:spLocks noChangeShapeType="1"/>
            </p:cNvSpPr>
            <p:nvPr/>
          </p:nvSpPr>
          <p:spPr bwMode="auto">
            <a:xfrm flipV="1">
              <a:off x="5861050" y="4294188"/>
              <a:ext cx="182563" cy="246062"/>
            </a:xfrm>
            <a:prstGeom prst="line">
              <a:avLst/>
            </a:prstGeom>
            <a:noFill/>
            <a:ln w="38100">
              <a:solidFill>
                <a:schemeClr val="tx1"/>
              </a:solidFill>
              <a:round/>
              <a:headEnd/>
              <a:tailEnd type="triangle" w="med" len="med"/>
            </a:ln>
            <a:effectLst/>
          </p:spPr>
          <p:txBody>
            <a:bodyPr/>
            <a:lstStyle/>
            <a:p>
              <a:endParaRPr lang="zh-TW" altLang="en-US" b="1"/>
            </a:p>
          </p:txBody>
        </p:sp>
      </p:grpSp>
      <p:sp>
        <p:nvSpPr>
          <p:cNvPr id="3" name="Slide Number Placeholder 2"/>
          <p:cNvSpPr>
            <a:spLocks noGrp="1"/>
          </p:cNvSpPr>
          <p:nvPr>
            <p:ph type="sldNum" sz="quarter" idx="12"/>
          </p:nvPr>
        </p:nvSpPr>
        <p:spPr/>
        <p:txBody>
          <a:bodyPr/>
          <a:lstStyle/>
          <a:p>
            <a:pPr>
              <a:defRPr/>
            </a:pPr>
            <a:fld id="{4D4DCAF7-B6DA-44CE-A001-9CFC0D42D158}" type="slidenum">
              <a:rPr lang="en-US" smtClean="0"/>
              <a:pPr>
                <a:defRPr/>
              </a:pPr>
              <a:t>5</a:t>
            </a:fld>
            <a:endParaRPr lang="en-US"/>
          </a:p>
        </p:txBody>
      </p:sp>
      <p:sp>
        <p:nvSpPr>
          <p:cNvPr id="20" name="Text Box 8"/>
          <p:cNvSpPr txBox="1">
            <a:spLocks noChangeArrowheads="1"/>
          </p:cNvSpPr>
          <p:nvPr/>
        </p:nvSpPr>
        <p:spPr bwMode="auto">
          <a:xfrm>
            <a:off x="572517" y="1740700"/>
            <a:ext cx="3751602" cy="3724096"/>
          </a:xfrm>
          <a:prstGeom prst="rect">
            <a:avLst/>
          </a:prstGeom>
          <a:noFill/>
          <a:ln w="9525">
            <a:noFill/>
            <a:miter lim="800000"/>
            <a:headEnd/>
            <a:tailEnd/>
          </a:ln>
        </p:spPr>
        <p:txBody>
          <a:bodyPr wrap="square">
            <a:spAutoFit/>
          </a:bodyPr>
          <a:lstStyle/>
          <a:p>
            <a:pPr>
              <a:spcAft>
                <a:spcPts val="1200"/>
              </a:spcAft>
            </a:pPr>
            <a:r>
              <a:rPr kumimoji="0" lang="en-US" altLang="zh-TW" b="1" dirty="0">
                <a:solidFill>
                  <a:srgbClr val="FF0000"/>
                </a:solidFill>
              </a:rPr>
              <a:t>Fatty acids cannot be converted to glucose in animals.</a:t>
            </a:r>
          </a:p>
          <a:p>
            <a:pPr>
              <a:spcAft>
                <a:spcPts val="1200"/>
              </a:spcAft>
            </a:pPr>
            <a:r>
              <a:rPr kumimoji="0" lang="en-US" altLang="zh-TW" dirty="0"/>
              <a:t>Many bacteria and plants make use of a metabolic pathway that converts two-carbon acetyl units into four-carbon units (succinate) for energy production and biosynthesis. </a:t>
            </a:r>
          </a:p>
          <a:p>
            <a:pPr>
              <a:spcAft>
                <a:spcPts val="1200"/>
              </a:spcAft>
            </a:pPr>
            <a:r>
              <a:rPr kumimoji="0" lang="en-US" altLang="zh-TW" dirty="0"/>
              <a:t>This reaction sequence, called </a:t>
            </a:r>
            <a:r>
              <a:rPr kumimoji="0" lang="en-US" altLang="zh-TW" b="1" dirty="0">
                <a:solidFill>
                  <a:srgbClr val="FF0000"/>
                </a:solidFill>
              </a:rPr>
              <a:t>the </a:t>
            </a:r>
            <a:r>
              <a:rPr kumimoji="0" lang="en-US" altLang="zh-TW" b="1" dirty="0" err="1">
                <a:solidFill>
                  <a:srgbClr val="FF0000"/>
                </a:solidFill>
              </a:rPr>
              <a:t>glyoxylate</a:t>
            </a:r>
            <a:r>
              <a:rPr kumimoji="0" lang="en-US" altLang="zh-TW" b="1" dirty="0">
                <a:solidFill>
                  <a:srgbClr val="FF0000"/>
                </a:solidFill>
              </a:rPr>
              <a:t> cycle</a:t>
            </a:r>
            <a:r>
              <a:rPr kumimoji="0" lang="en-US" altLang="zh-TW" dirty="0"/>
              <a:t>, bypasses the two decarboxylation steps of the citric acid cycle.</a:t>
            </a:r>
          </a:p>
        </p:txBody>
      </p:sp>
    </p:spTree>
    <p:extLst>
      <p:ext uri="{BB962C8B-B14F-4D97-AF65-F5344CB8AC3E}">
        <p14:creationId xmlns:p14="http://schemas.microsoft.com/office/powerpoint/2010/main" val="4285069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6" descr="09_13"/>
          <p:cNvPicPr>
            <a:picLocks noChangeAspect="1" noChangeArrowheads="1"/>
          </p:cNvPicPr>
          <p:nvPr/>
        </p:nvPicPr>
        <p:blipFill>
          <a:blip r:embed="rId3" cstate="print">
            <a:clrChange>
              <a:clrFrom>
                <a:srgbClr val="FFFFFF"/>
              </a:clrFrom>
              <a:clrTo>
                <a:srgbClr val="FFFFFF">
                  <a:alpha val="0"/>
                </a:srgbClr>
              </a:clrTo>
            </a:clrChange>
          </a:blip>
          <a:srcRect t="1662"/>
          <a:stretch>
            <a:fillRect/>
          </a:stretch>
        </p:blipFill>
        <p:spPr bwMode="auto">
          <a:xfrm>
            <a:off x="206375" y="1131255"/>
            <a:ext cx="5258381" cy="5044120"/>
          </a:xfrm>
          <a:prstGeom prst="rect">
            <a:avLst/>
          </a:prstGeom>
          <a:noFill/>
          <a:ln w="9525">
            <a:noFill/>
            <a:miter lim="800000"/>
            <a:headEnd/>
            <a:tailEnd/>
          </a:ln>
        </p:spPr>
      </p:pic>
      <p:sp>
        <p:nvSpPr>
          <p:cNvPr id="59394" name="Rectangle 7"/>
          <p:cNvSpPr>
            <a:spLocks noChangeArrowheads="1"/>
          </p:cNvSpPr>
          <p:nvPr/>
        </p:nvSpPr>
        <p:spPr bwMode="auto">
          <a:xfrm>
            <a:off x="144463" y="274638"/>
            <a:ext cx="8891587" cy="850900"/>
          </a:xfrm>
          <a:prstGeom prst="rect">
            <a:avLst/>
          </a:prstGeom>
          <a:noFill/>
          <a:ln w="9525">
            <a:noFill/>
            <a:miter lim="800000"/>
            <a:headEnd/>
            <a:tailEnd/>
          </a:ln>
        </p:spPr>
        <p:txBody>
          <a:bodyPr anchor="ctr"/>
          <a:lstStyle/>
          <a:p>
            <a:pPr algn="ctr"/>
            <a:r>
              <a:rPr kumimoji="0" lang="en-US" altLang="zh-TW" sz="3600" b="1" dirty="0">
                <a:latin typeface="Calibri" pitchFamily="34" charset="0"/>
              </a:rPr>
              <a:t>The </a:t>
            </a:r>
            <a:r>
              <a:rPr kumimoji="0" lang="en-US" altLang="zh-TW" sz="3600" b="1" dirty="0" err="1">
                <a:latin typeface="Calibri" pitchFamily="34" charset="0"/>
              </a:rPr>
              <a:t>Glyoxylate</a:t>
            </a:r>
            <a:r>
              <a:rPr kumimoji="0" lang="en-US" altLang="zh-TW" sz="3600" b="1" dirty="0">
                <a:latin typeface="Calibri" pitchFamily="34" charset="0"/>
              </a:rPr>
              <a:t> Cycle</a:t>
            </a:r>
            <a:endParaRPr kumimoji="0" lang="en-US" altLang="zh-TW" sz="3600" b="1" dirty="0">
              <a:latin typeface="Calibri" pitchFamily="34" charset="0"/>
              <a:sym typeface="Symbol" pitchFamily="18" charset="2"/>
            </a:endParaRPr>
          </a:p>
        </p:txBody>
      </p:sp>
      <p:sp>
        <p:nvSpPr>
          <p:cNvPr id="59395" name="Text Box 8"/>
          <p:cNvSpPr txBox="1">
            <a:spLocks noChangeArrowheads="1"/>
          </p:cNvSpPr>
          <p:nvPr/>
        </p:nvSpPr>
        <p:spPr bwMode="auto">
          <a:xfrm>
            <a:off x="5638327" y="1125538"/>
            <a:ext cx="3397723" cy="5509200"/>
          </a:xfrm>
          <a:prstGeom prst="rect">
            <a:avLst/>
          </a:prstGeom>
          <a:noFill/>
          <a:ln w="9525">
            <a:noFill/>
            <a:miter lim="800000"/>
            <a:headEnd/>
            <a:tailEnd/>
          </a:ln>
        </p:spPr>
        <p:txBody>
          <a:bodyPr wrap="square">
            <a:spAutoFit/>
          </a:bodyPr>
          <a:lstStyle/>
          <a:p>
            <a:pPr>
              <a:spcAft>
                <a:spcPts val="1200"/>
              </a:spcAft>
            </a:pPr>
            <a:r>
              <a:rPr kumimoji="0" lang="en-US" altLang="zh-TW" sz="1600" dirty="0"/>
              <a:t>This reaction sequence, called </a:t>
            </a:r>
            <a:r>
              <a:rPr kumimoji="0" lang="en-US" altLang="zh-TW" sz="1600" b="1" dirty="0">
                <a:solidFill>
                  <a:srgbClr val="FF0000"/>
                </a:solidFill>
              </a:rPr>
              <a:t>the </a:t>
            </a:r>
            <a:r>
              <a:rPr kumimoji="0" lang="en-US" altLang="zh-TW" sz="1600" b="1" dirty="0" err="1">
                <a:solidFill>
                  <a:srgbClr val="FF0000"/>
                </a:solidFill>
              </a:rPr>
              <a:t>glyoxylate</a:t>
            </a:r>
            <a:r>
              <a:rPr kumimoji="0" lang="en-US" altLang="zh-TW" sz="1600" b="1" dirty="0">
                <a:solidFill>
                  <a:srgbClr val="FF0000"/>
                </a:solidFill>
              </a:rPr>
              <a:t> cycle</a:t>
            </a:r>
            <a:r>
              <a:rPr kumimoji="0" lang="en-US" altLang="zh-TW" sz="1600" dirty="0"/>
              <a:t>, bypasses the two decarboxylation steps of the citric acid cycle.</a:t>
            </a:r>
          </a:p>
          <a:p>
            <a:pPr>
              <a:spcAft>
                <a:spcPts val="1200"/>
              </a:spcAft>
            </a:pPr>
            <a:r>
              <a:rPr kumimoji="0" lang="en-US" altLang="zh-TW" sz="1600" dirty="0"/>
              <a:t>So in </a:t>
            </a:r>
            <a:r>
              <a:rPr kumimoji="0" lang="en-US" altLang="zh-TW" sz="1600" dirty="0" err="1"/>
              <a:t>glyoxylate</a:t>
            </a:r>
            <a:r>
              <a:rPr kumimoji="0" lang="en-US" altLang="zh-TW" sz="1600" dirty="0"/>
              <a:t> cycle:</a:t>
            </a:r>
          </a:p>
          <a:p>
            <a:pPr>
              <a:spcAft>
                <a:spcPts val="1200"/>
              </a:spcAft>
            </a:pPr>
            <a:r>
              <a:rPr kumimoji="0" lang="en-US" altLang="zh-TW" sz="1600" dirty="0"/>
              <a:t>1 oxaloacetate + 2 acetyl-coA </a:t>
            </a:r>
            <a:r>
              <a:rPr kumimoji="0" lang="en-US" altLang="zh-TW" sz="1600" dirty="0">
                <a:sym typeface="Wingdings" panose="05000000000000000000" pitchFamily="2" charset="2"/>
              </a:rPr>
              <a:t> 2 oxaloacetates</a:t>
            </a:r>
          </a:p>
          <a:p>
            <a:pPr>
              <a:spcAft>
                <a:spcPts val="1200"/>
              </a:spcAft>
            </a:pPr>
            <a:r>
              <a:rPr kumimoji="0" lang="en-US" altLang="zh-TW" sz="1600" dirty="0">
                <a:sym typeface="Wingdings" panose="05000000000000000000" pitchFamily="2" charset="2"/>
              </a:rPr>
              <a:t>The extra oxaloacetate gets to be used for other purpose (e.g. </a:t>
            </a:r>
            <a:r>
              <a:rPr kumimoji="0" lang="en-US" altLang="zh-TW" sz="1600" dirty="0" err="1">
                <a:sym typeface="Wingdings" panose="05000000000000000000" pitchFamily="2" charset="2"/>
              </a:rPr>
              <a:t>gluoconeogenesis</a:t>
            </a:r>
            <a:r>
              <a:rPr kumimoji="0" lang="en-US" altLang="zh-TW" sz="1600" dirty="0">
                <a:sym typeface="Wingdings" panose="05000000000000000000" pitchFamily="2" charset="2"/>
              </a:rPr>
              <a:t>.</a:t>
            </a:r>
          </a:p>
          <a:p>
            <a:pPr>
              <a:spcAft>
                <a:spcPts val="1200"/>
              </a:spcAft>
            </a:pPr>
            <a:r>
              <a:rPr kumimoji="0" lang="en-US" altLang="zh-TW" sz="1600" dirty="0">
                <a:sym typeface="Wingdings" panose="05000000000000000000" pitchFamily="2" charset="2"/>
              </a:rPr>
              <a:t>But in citric acid cycle:</a:t>
            </a:r>
          </a:p>
          <a:p>
            <a:pPr>
              <a:spcAft>
                <a:spcPts val="1200"/>
              </a:spcAft>
            </a:pPr>
            <a:r>
              <a:rPr kumimoji="0" lang="en-US" altLang="zh-TW" sz="1600" dirty="0"/>
              <a:t>1 oxaloacetate + 2 acetyl-coA </a:t>
            </a:r>
            <a:r>
              <a:rPr kumimoji="0" lang="en-US" altLang="zh-TW" sz="1600" dirty="0">
                <a:sym typeface="Wingdings" panose="05000000000000000000" pitchFamily="2" charset="2"/>
              </a:rPr>
              <a:t> 1 oxaloacetate + 2 CO</a:t>
            </a:r>
            <a:r>
              <a:rPr kumimoji="0" lang="en-US" altLang="zh-TW" sz="1000" dirty="0">
                <a:sym typeface="Wingdings" panose="05000000000000000000" pitchFamily="2" charset="2"/>
              </a:rPr>
              <a:t>2</a:t>
            </a:r>
            <a:r>
              <a:rPr kumimoji="0" lang="en-US" altLang="zh-TW" sz="1600" dirty="0">
                <a:sym typeface="Wingdings" panose="05000000000000000000" pitchFamily="2" charset="2"/>
              </a:rPr>
              <a:t>.</a:t>
            </a:r>
          </a:p>
          <a:p>
            <a:pPr>
              <a:spcAft>
                <a:spcPts val="1200"/>
              </a:spcAft>
            </a:pPr>
            <a:r>
              <a:rPr kumimoji="0" lang="en-US" altLang="zh-TW" sz="1600" dirty="0">
                <a:sym typeface="Wingdings" panose="05000000000000000000" pitchFamily="2" charset="2"/>
              </a:rPr>
              <a:t>We animals do not have the two enzymes of the </a:t>
            </a:r>
            <a:r>
              <a:rPr kumimoji="0" lang="en-US" altLang="zh-TW" sz="1600" dirty="0" err="1">
                <a:sym typeface="Wingdings" panose="05000000000000000000" pitchFamily="2" charset="2"/>
              </a:rPr>
              <a:t>glyoxylate</a:t>
            </a:r>
            <a:r>
              <a:rPr kumimoji="0" lang="en-US" altLang="zh-TW" sz="1600" dirty="0">
                <a:sym typeface="Wingdings" panose="05000000000000000000" pitchFamily="2" charset="2"/>
              </a:rPr>
              <a:t> cycle.</a:t>
            </a:r>
          </a:p>
          <a:p>
            <a:pPr>
              <a:spcAft>
                <a:spcPts val="1200"/>
              </a:spcAft>
            </a:pPr>
            <a:endParaRPr kumimoji="0" lang="en-US" altLang="zh-TW" sz="1600" dirty="0">
              <a:sym typeface="Wingdings" panose="05000000000000000000" pitchFamily="2" charset="2"/>
            </a:endParaRPr>
          </a:p>
          <a:p>
            <a:pPr>
              <a:spcAft>
                <a:spcPts val="1200"/>
              </a:spcAft>
            </a:pPr>
            <a:endParaRPr kumimoji="0" lang="en-US" altLang="zh-TW" sz="1600" dirty="0"/>
          </a:p>
        </p:txBody>
      </p:sp>
      <p:sp>
        <p:nvSpPr>
          <p:cNvPr id="7" name="TextBox 6"/>
          <p:cNvSpPr txBox="1"/>
          <p:nvPr/>
        </p:nvSpPr>
        <p:spPr>
          <a:xfrm>
            <a:off x="206376" y="6257838"/>
            <a:ext cx="5431952" cy="523220"/>
          </a:xfrm>
          <a:prstGeom prst="rect">
            <a:avLst/>
          </a:prstGeom>
          <a:noFill/>
        </p:spPr>
        <p:txBody>
          <a:bodyPr wrap="square" rtlCol="0">
            <a:spAutoFit/>
          </a:bodyPr>
          <a:lstStyle/>
          <a:p>
            <a:r>
              <a:rPr lang="en-US" sz="1400" dirty="0"/>
              <a:t>Bypassing CO</a:t>
            </a:r>
            <a:r>
              <a:rPr lang="en-US" sz="1000" dirty="0"/>
              <a:t>2</a:t>
            </a:r>
            <a:r>
              <a:rPr lang="en-US" sz="1400" dirty="0"/>
              <a:t> formations, conversion of acetyl CoA to succinate, then to oxaloacetate or into other pathways. </a:t>
            </a:r>
          </a:p>
        </p:txBody>
      </p:sp>
      <p:sp>
        <p:nvSpPr>
          <p:cNvPr id="3" name="Slide Number Placeholder 2"/>
          <p:cNvSpPr>
            <a:spLocks noGrp="1"/>
          </p:cNvSpPr>
          <p:nvPr>
            <p:ph type="sldNum" sz="quarter" idx="12"/>
          </p:nvPr>
        </p:nvSpPr>
        <p:spPr/>
        <p:txBody>
          <a:bodyPr/>
          <a:lstStyle/>
          <a:p>
            <a:pPr>
              <a:defRPr/>
            </a:pPr>
            <a:fld id="{4528F6B7-0E2A-4E46-9C97-671F0A47327A}" type="slidenum">
              <a:rPr lang="en-US" smtClean="0"/>
              <a:pPr>
                <a:defRPr/>
              </a:pPr>
              <a:t>6</a:t>
            </a:fld>
            <a:endParaRPr lang="en-US" dirty="0"/>
          </a:p>
        </p:txBody>
      </p:sp>
    </p:spTree>
    <p:extLst>
      <p:ext uri="{BB962C8B-B14F-4D97-AF65-F5344CB8AC3E}">
        <p14:creationId xmlns:p14="http://schemas.microsoft.com/office/powerpoint/2010/main" val="65694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r>
              <a:rPr lang="en-US" altLang="zh-TW" sz="3600" b="1" dirty="0"/>
              <a:t>Seed germination uses fatty acids </a:t>
            </a:r>
            <a:br>
              <a:rPr lang="en-US" altLang="zh-TW" sz="3600" b="1" dirty="0"/>
            </a:br>
            <a:r>
              <a:rPr lang="en-US" altLang="zh-TW" sz="3600" b="1" dirty="0"/>
              <a:t>as energy source</a:t>
            </a:r>
          </a:p>
        </p:txBody>
      </p:sp>
      <p:pic>
        <p:nvPicPr>
          <p:cNvPr id="71687" name="Picture 7" descr="germination of voandzeia "/>
          <p:cNvPicPr>
            <a:picLocks noChangeAspect="1" noChangeArrowheads="1"/>
          </p:cNvPicPr>
          <p:nvPr/>
        </p:nvPicPr>
        <p:blipFill>
          <a:blip r:embed="rId2" cstate="print"/>
          <a:srcRect/>
          <a:stretch>
            <a:fillRect/>
          </a:stretch>
        </p:blipFill>
        <p:spPr bwMode="auto">
          <a:xfrm>
            <a:off x="4414838" y="1600200"/>
            <a:ext cx="4248150" cy="2781300"/>
          </a:xfrm>
          <a:prstGeom prst="rect">
            <a:avLst/>
          </a:prstGeom>
          <a:noFill/>
        </p:spPr>
      </p:pic>
      <p:pic>
        <p:nvPicPr>
          <p:cNvPr id="71689" name="Picture 9" descr="Img17178">
            <a:hlinkClick r:id="rId3"/>
          </p:cNvPr>
          <p:cNvPicPr>
            <a:picLocks noChangeAspect="1" noChangeArrowheads="1"/>
          </p:cNvPicPr>
          <p:nvPr/>
        </p:nvPicPr>
        <p:blipFill>
          <a:blip r:embed="rId4" cstate="print"/>
          <a:srcRect/>
          <a:stretch>
            <a:fillRect/>
          </a:stretch>
        </p:blipFill>
        <p:spPr bwMode="auto">
          <a:xfrm>
            <a:off x="6351588" y="4514850"/>
            <a:ext cx="1166812" cy="2128838"/>
          </a:xfrm>
          <a:prstGeom prst="rect">
            <a:avLst/>
          </a:prstGeom>
          <a:noFill/>
        </p:spPr>
      </p:pic>
      <p:pic>
        <p:nvPicPr>
          <p:cNvPr id="71692" name="Picture 12" descr="ghani"/>
          <p:cNvPicPr>
            <a:picLocks noChangeAspect="1" noChangeArrowheads="1"/>
          </p:cNvPicPr>
          <p:nvPr/>
        </p:nvPicPr>
        <p:blipFill>
          <a:blip r:embed="rId5" cstate="print"/>
          <a:srcRect/>
          <a:stretch>
            <a:fillRect/>
          </a:stretch>
        </p:blipFill>
        <p:spPr bwMode="auto">
          <a:xfrm>
            <a:off x="4613275" y="4624388"/>
            <a:ext cx="1987550" cy="2033587"/>
          </a:xfrm>
          <a:prstGeom prst="rect">
            <a:avLst/>
          </a:prstGeom>
          <a:noFill/>
        </p:spPr>
      </p:pic>
      <p:sp>
        <p:nvSpPr>
          <p:cNvPr id="71690" name="Text Box 10"/>
          <p:cNvSpPr txBox="1">
            <a:spLocks noChangeArrowheads="1"/>
          </p:cNvSpPr>
          <p:nvPr/>
        </p:nvSpPr>
        <p:spPr bwMode="auto">
          <a:xfrm>
            <a:off x="7615238" y="4724400"/>
            <a:ext cx="1062037" cy="304800"/>
          </a:xfrm>
          <a:prstGeom prst="rect">
            <a:avLst/>
          </a:prstGeom>
          <a:noFill/>
          <a:ln w="9525">
            <a:noFill/>
            <a:miter lim="800000"/>
            <a:headEnd/>
            <a:tailEnd/>
          </a:ln>
          <a:effectLst/>
        </p:spPr>
        <p:txBody>
          <a:bodyPr wrap="none">
            <a:spAutoFit/>
          </a:bodyPr>
          <a:lstStyle/>
          <a:p>
            <a:r>
              <a:rPr lang="en-US" altLang="zh-TW" sz="1400"/>
              <a:t>Sesame oil</a:t>
            </a:r>
          </a:p>
        </p:txBody>
      </p:sp>
      <p:sp>
        <p:nvSpPr>
          <p:cNvPr id="71693" name="Rectangle 13"/>
          <p:cNvSpPr>
            <a:spLocks noChangeArrowheads="1"/>
          </p:cNvSpPr>
          <p:nvPr/>
        </p:nvSpPr>
        <p:spPr bwMode="auto">
          <a:xfrm>
            <a:off x="619123" y="1464013"/>
            <a:ext cx="3573463" cy="4909293"/>
          </a:xfrm>
          <a:prstGeom prst="rect">
            <a:avLst/>
          </a:prstGeom>
          <a:noFill/>
          <a:ln w="9525">
            <a:noFill/>
            <a:miter lim="800000"/>
            <a:headEnd/>
            <a:tailEnd/>
          </a:ln>
          <a:effectLst/>
        </p:spPr>
        <p:txBody>
          <a:bodyPr>
            <a:spAutoFit/>
          </a:bodyPr>
          <a:lstStyle/>
          <a:p>
            <a:pPr>
              <a:lnSpc>
                <a:spcPct val="120000"/>
              </a:lnSpc>
              <a:spcAft>
                <a:spcPct val="70000"/>
              </a:spcAft>
            </a:pPr>
            <a:r>
              <a:rPr kumimoji="0" lang="en-US" altLang="zh-TW" dirty="0"/>
              <a:t>In plants, yeast, and many bacteria, they can convert acetyl CoA to oxaloacetate by another pathway, called </a:t>
            </a:r>
            <a:r>
              <a:rPr kumimoji="0" lang="en-US" altLang="zh-TW" b="1" i="1" dirty="0">
                <a:solidFill>
                  <a:srgbClr val="FF0000"/>
                </a:solidFill>
              </a:rPr>
              <a:t>the </a:t>
            </a:r>
            <a:r>
              <a:rPr kumimoji="0" lang="en-US" altLang="zh-TW" b="1" i="1" dirty="0" err="1">
                <a:solidFill>
                  <a:srgbClr val="FF0000"/>
                </a:solidFill>
              </a:rPr>
              <a:t>glyoxylate</a:t>
            </a:r>
            <a:r>
              <a:rPr kumimoji="0" lang="en-US" altLang="zh-TW" b="1" i="1" dirty="0">
                <a:solidFill>
                  <a:srgbClr val="FF0000"/>
                </a:solidFill>
              </a:rPr>
              <a:t> cycle</a:t>
            </a:r>
            <a:r>
              <a:rPr kumimoji="0" lang="en-US" altLang="zh-TW" dirty="0"/>
              <a:t>.</a:t>
            </a:r>
          </a:p>
          <a:p>
            <a:pPr>
              <a:lnSpc>
                <a:spcPct val="120000"/>
              </a:lnSpc>
              <a:spcAft>
                <a:spcPct val="70000"/>
              </a:spcAft>
            </a:pPr>
            <a:r>
              <a:rPr kumimoji="0" lang="en-US" altLang="zh-TW" dirty="0"/>
              <a:t>In plant during the germination of seedlings, the conversion of fatty acids (from seed oils) into oxaloacetate and then glucose is important before the leaves of the seedlings develop and photosynthesis can provide energy and make carbohydrates for the synthesis of cell wall.</a:t>
            </a:r>
          </a:p>
        </p:txBody>
      </p:sp>
      <p:pic>
        <p:nvPicPr>
          <p:cNvPr id="71696" name="Picture 16" descr="sesame-Seeds"/>
          <p:cNvPicPr>
            <a:picLocks noChangeAspect="1" noChangeArrowheads="1"/>
          </p:cNvPicPr>
          <p:nvPr/>
        </p:nvPicPr>
        <p:blipFill>
          <a:blip r:embed="rId6" cstate="print"/>
          <a:srcRect l="13867" t="33156" r="47932" b="17822"/>
          <a:stretch>
            <a:fillRect/>
          </a:stretch>
        </p:blipFill>
        <p:spPr bwMode="auto">
          <a:xfrm>
            <a:off x="7585075" y="5248275"/>
            <a:ext cx="1403350" cy="1350963"/>
          </a:xfrm>
          <a:prstGeom prst="rect">
            <a:avLst/>
          </a:prstGeom>
          <a:noFill/>
        </p:spPr>
      </p:pic>
      <p:sp>
        <p:nvSpPr>
          <p:cNvPr id="3" name="Slide Number Placeholder 2"/>
          <p:cNvSpPr>
            <a:spLocks noGrp="1"/>
          </p:cNvSpPr>
          <p:nvPr>
            <p:ph type="sldNum" sz="quarter" idx="12"/>
          </p:nvPr>
        </p:nvSpPr>
        <p:spPr/>
        <p:txBody>
          <a:bodyPr/>
          <a:lstStyle/>
          <a:p>
            <a:pPr>
              <a:defRPr/>
            </a:pPr>
            <a:fld id="{4D4DCAF7-B6DA-44CE-A001-9CFC0D42D158}" type="slidenum">
              <a:rPr lang="en-US" smtClean="0"/>
              <a:pPr>
                <a:defRPr/>
              </a:pPr>
              <a:t>7</a:t>
            </a:fld>
            <a:endParaRPr lang="en-US"/>
          </a:p>
        </p:txBody>
      </p:sp>
    </p:spTree>
    <p:extLst>
      <p:ext uri="{BB962C8B-B14F-4D97-AF65-F5344CB8AC3E}">
        <p14:creationId xmlns:p14="http://schemas.microsoft.com/office/powerpoint/2010/main" val="279152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490663" y="2771775"/>
            <a:ext cx="2263775" cy="3405188"/>
          </a:xfrm>
          <a:prstGeom prst="rect">
            <a:avLst/>
          </a:prstGeom>
          <a:noFill/>
        </p:spPr>
      </p:pic>
      <p:pic>
        <p:nvPicPr>
          <p:cNvPr id="73731" name="Picture 3"/>
          <p:cNvPicPr>
            <a:picLocks noChangeAspect="1" noChangeArrowheads="1"/>
          </p:cNvPicPr>
          <p:nvPr/>
        </p:nvPicPr>
        <p:blipFill>
          <a:blip r:embed="rId3" cstate="print"/>
          <a:srcRect t="37907"/>
          <a:stretch>
            <a:fillRect/>
          </a:stretch>
        </p:blipFill>
        <p:spPr bwMode="auto">
          <a:xfrm>
            <a:off x="4665663" y="2628900"/>
            <a:ext cx="2944812" cy="3786188"/>
          </a:xfrm>
          <a:prstGeom prst="rect">
            <a:avLst/>
          </a:prstGeom>
          <a:noFill/>
        </p:spPr>
      </p:pic>
      <p:sp>
        <p:nvSpPr>
          <p:cNvPr id="73732" name="Rectangle 4"/>
          <p:cNvSpPr>
            <a:spLocks noChangeArrowheads="1"/>
          </p:cNvSpPr>
          <p:nvPr/>
        </p:nvSpPr>
        <p:spPr bwMode="auto">
          <a:xfrm>
            <a:off x="4373563" y="2435225"/>
            <a:ext cx="2503487" cy="1044575"/>
          </a:xfrm>
          <a:prstGeom prst="rect">
            <a:avLst/>
          </a:prstGeom>
          <a:solidFill>
            <a:schemeClr val="bg1"/>
          </a:solidFill>
          <a:ln w="9525">
            <a:noFill/>
            <a:miter lim="800000"/>
            <a:headEnd/>
            <a:tailEnd/>
          </a:ln>
          <a:effectLst/>
        </p:spPr>
        <p:txBody>
          <a:bodyPr wrap="none" anchor="ctr"/>
          <a:lstStyle/>
          <a:p>
            <a:endParaRPr lang="zh-TW" altLang="en-US"/>
          </a:p>
        </p:txBody>
      </p:sp>
      <p:sp>
        <p:nvSpPr>
          <p:cNvPr id="73733" name="Rectangle 5"/>
          <p:cNvSpPr>
            <a:spLocks noChangeArrowheads="1"/>
          </p:cNvSpPr>
          <p:nvPr/>
        </p:nvSpPr>
        <p:spPr bwMode="auto">
          <a:xfrm>
            <a:off x="4333875" y="2900363"/>
            <a:ext cx="1960563" cy="760412"/>
          </a:xfrm>
          <a:prstGeom prst="rect">
            <a:avLst/>
          </a:prstGeom>
          <a:solidFill>
            <a:schemeClr val="bg1"/>
          </a:solidFill>
          <a:ln w="9525">
            <a:noFill/>
            <a:miter lim="800000"/>
            <a:headEnd/>
            <a:tailEnd/>
          </a:ln>
          <a:effectLst/>
        </p:spPr>
        <p:txBody>
          <a:bodyPr wrap="none" anchor="ctr"/>
          <a:lstStyle/>
          <a:p>
            <a:endParaRPr lang="zh-TW" altLang="en-US"/>
          </a:p>
        </p:txBody>
      </p:sp>
      <p:sp>
        <p:nvSpPr>
          <p:cNvPr id="73734" name="Rectangle 6"/>
          <p:cNvSpPr>
            <a:spLocks noChangeArrowheads="1"/>
          </p:cNvSpPr>
          <p:nvPr/>
        </p:nvSpPr>
        <p:spPr bwMode="auto">
          <a:xfrm>
            <a:off x="5216525" y="3506788"/>
            <a:ext cx="384175" cy="2136775"/>
          </a:xfrm>
          <a:prstGeom prst="rect">
            <a:avLst/>
          </a:prstGeom>
          <a:solidFill>
            <a:schemeClr val="bg1"/>
          </a:solidFill>
          <a:ln w="9525">
            <a:noFill/>
            <a:miter lim="800000"/>
            <a:headEnd/>
            <a:tailEnd/>
          </a:ln>
          <a:effectLst/>
        </p:spPr>
        <p:txBody>
          <a:bodyPr wrap="none" anchor="ctr"/>
          <a:lstStyle/>
          <a:p>
            <a:endParaRPr lang="zh-TW" altLang="en-US"/>
          </a:p>
        </p:txBody>
      </p:sp>
      <p:sp>
        <p:nvSpPr>
          <p:cNvPr id="73735" name="Line 7"/>
          <p:cNvSpPr>
            <a:spLocks noChangeShapeType="1"/>
          </p:cNvSpPr>
          <p:nvPr/>
        </p:nvSpPr>
        <p:spPr bwMode="auto">
          <a:xfrm flipV="1">
            <a:off x="2719388" y="5473700"/>
            <a:ext cx="3133725" cy="438150"/>
          </a:xfrm>
          <a:prstGeom prst="line">
            <a:avLst/>
          </a:prstGeom>
          <a:noFill/>
          <a:ln w="38100">
            <a:solidFill>
              <a:srgbClr val="FF3300"/>
            </a:solidFill>
            <a:round/>
            <a:headEnd/>
            <a:tailEnd type="triangle" w="med" len="med"/>
          </a:ln>
          <a:effectLst/>
        </p:spPr>
        <p:txBody>
          <a:bodyPr/>
          <a:lstStyle/>
          <a:p>
            <a:endParaRPr lang="zh-TW" altLang="en-US"/>
          </a:p>
        </p:txBody>
      </p:sp>
      <p:pic>
        <p:nvPicPr>
          <p:cNvPr id="73736" name="Picture 8"/>
          <p:cNvPicPr>
            <a:picLocks noChangeAspect="1" noChangeArrowheads="1"/>
          </p:cNvPicPr>
          <p:nvPr/>
        </p:nvPicPr>
        <p:blipFill>
          <a:blip r:embed="rId4" cstate="print"/>
          <a:srcRect/>
          <a:stretch>
            <a:fillRect/>
          </a:stretch>
        </p:blipFill>
        <p:spPr bwMode="auto">
          <a:xfrm>
            <a:off x="3268663" y="1793875"/>
            <a:ext cx="2730500" cy="2071688"/>
          </a:xfrm>
          <a:prstGeom prst="rect">
            <a:avLst/>
          </a:prstGeom>
          <a:noFill/>
        </p:spPr>
      </p:pic>
      <p:sp>
        <p:nvSpPr>
          <p:cNvPr id="73737" name="Text Box 9"/>
          <p:cNvSpPr txBox="1">
            <a:spLocks noChangeArrowheads="1"/>
          </p:cNvSpPr>
          <p:nvPr/>
        </p:nvSpPr>
        <p:spPr bwMode="auto">
          <a:xfrm>
            <a:off x="1469130" y="366713"/>
            <a:ext cx="6580391" cy="954107"/>
          </a:xfrm>
          <a:prstGeom prst="rect">
            <a:avLst/>
          </a:prstGeom>
          <a:noFill/>
          <a:ln w="9525">
            <a:noFill/>
            <a:miter lim="800000"/>
            <a:headEnd/>
            <a:tailEnd/>
          </a:ln>
          <a:effectLst/>
        </p:spPr>
        <p:txBody>
          <a:bodyPr wrap="none">
            <a:spAutoFit/>
          </a:bodyPr>
          <a:lstStyle/>
          <a:p>
            <a:pPr algn="ctr"/>
            <a:r>
              <a:rPr lang="en-US" altLang="zh-TW" sz="2800" b="1" dirty="0" err="1"/>
              <a:t>Glyoxysomes</a:t>
            </a:r>
            <a:r>
              <a:rPr lang="en-US" altLang="zh-TW" sz="2800" b="1" dirty="0"/>
              <a:t> makes succinate from lipid to</a:t>
            </a:r>
          </a:p>
          <a:p>
            <a:pPr algn="ctr"/>
            <a:r>
              <a:rPr lang="en-US" altLang="zh-TW" sz="2800" b="1" dirty="0"/>
              <a:t>support gluconeogenesis</a:t>
            </a:r>
          </a:p>
        </p:txBody>
      </p:sp>
      <p:sp>
        <p:nvSpPr>
          <p:cNvPr id="3" name="Slide Number Placeholder 2"/>
          <p:cNvSpPr>
            <a:spLocks noGrp="1"/>
          </p:cNvSpPr>
          <p:nvPr>
            <p:ph type="sldNum" sz="quarter" idx="12"/>
          </p:nvPr>
        </p:nvSpPr>
        <p:spPr/>
        <p:txBody>
          <a:bodyPr/>
          <a:lstStyle/>
          <a:p>
            <a:pPr>
              <a:defRPr/>
            </a:pPr>
            <a:fld id="{4528F6B7-0E2A-4E46-9C97-671F0A47327A}" type="slidenum">
              <a:rPr lang="en-US" smtClean="0"/>
              <a:pPr>
                <a:defRPr/>
              </a:pPr>
              <a:t>8</a:t>
            </a:fld>
            <a:endParaRPr lang="en-US"/>
          </a:p>
        </p:txBody>
      </p:sp>
    </p:spTree>
    <p:extLst>
      <p:ext uri="{BB962C8B-B14F-4D97-AF65-F5344CB8AC3E}">
        <p14:creationId xmlns:p14="http://schemas.microsoft.com/office/powerpoint/2010/main" val="210825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7BF8535-1EB8-4190-A0A9-5D76DE7B30D9}" type="slidenum">
              <a:rPr lang="en-US" smtClean="0"/>
              <a:pPr>
                <a:defRPr/>
              </a:pPr>
              <a:t>9</a:t>
            </a:fld>
            <a:endParaRPr lang="en-US"/>
          </a:p>
        </p:txBody>
      </p:sp>
      <p:sp>
        <p:nvSpPr>
          <p:cNvPr id="6" name="TextBox 5"/>
          <p:cNvSpPr txBox="1"/>
          <p:nvPr/>
        </p:nvSpPr>
        <p:spPr>
          <a:xfrm>
            <a:off x="478975" y="287866"/>
            <a:ext cx="6231467" cy="707886"/>
          </a:xfrm>
          <a:prstGeom prst="rect">
            <a:avLst/>
          </a:prstGeom>
          <a:noFill/>
        </p:spPr>
        <p:txBody>
          <a:bodyPr wrap="square" rtlCol="0">
            <a:spAutoFit/>
          </a:bodyPr>
          <a:lstStyle/>
          <a:p>
            <a:r>
              <a:rPr lang="en-US" sz="4000" b="1" dirty="0">
                <a:latin typeface="+mj-lt"/>
                <a:cs typeface="Helvetica"/>
              </a:rPr>
              <a:t>Summary of objectives</a:t>
            </a:r>
          </a:p>
        </p:txBody>
      </p:sp>
      <p:sp>
        <p:nvSpPr>
          <p:cNvPr id="5" name="TextBox 4"/>
          <p:cNvSpPr txBox="1"/>
          <p:nvPr/>
        </p:nvSpPr>
        <p:spPr>
          <a:xfrm>
            <a:off x="602167" y="1659468"/>
            <a:ext cx="7729036" cy="1754326"/>
          </a:xfrm>
          <a:prstGeom prst="rect">
            <a:avLst/>
          </a:prstGeom>
          <a:noFill/>
        </p:spPr>
        <p:txBody>
          <a:bodyPr wrap="square" rtlCol="0">
            <a:spAutoFit/>
          </a:bodyPr>
          <a:lstStyle/>
          <a:p>
            <a:pPr marL="342891" indent="-342891">
              <a:buFont typeface="Arial"/>
              <a:buChar char="•"/>
            </a:pPr>
            <a:r>
              <a:rPr lang="en-CA" dirty="0">
                <a:latin typeface="Helvetica"/>
                <a:cs typeface="Helvetica"/>
              </a:rPr>
              <a:t>Acetyl-CoA cannot be directly converted back to pyruvate.</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Glyoxylate cycle makes the acetyl-CoA </a:t>
            </a:r>
            <a:r>
              <a:rPr lang="en-CA" dirty="0">
                <a:latin typeface="Helvetica"/>
                <a:cs typeface="Helvetica"/>
                <a:sym typeface="Wingdings" pitchFamily="2" charset="2"/>
              </a:rPr>
              <a:t> pyruvate conversion</a:t>
            </a:r>
            <a:r>
              <a:rPr lang="en-CA" dirty="0">
                <a:latin typeface="Helvetica"/>
                <a:cs typeface="Helvetica"/>
              </a:rPr>
              <a:t> in plants </a:t>
            </a:r>
          </a:p>
          <a:p>
            <a:pPr marL="342891" indent="-342891">
              <a:buFont typeface="Arial"/>
              <a:buChar char="•"/>
            </a:pPr>
            <a:endParaRPr lang="en-CA" dirty="0">
              <a:latin typeface="Helvetica"/>
              <a:cs typeface="Helvetica"/>
            </a:endParaRPr>
          </a:p>
          <a:p>
            <a:pPr marL="342891" indent="-342891">
              <a:buFont typeface="Arial"/>
              <a:buChar char="•"/>
            </a:pPr>
            <a:r>
              <a:rPr lang="en-CA" dirty="0">
                <a:latin typeface="Helvetica"/>
                <a:cs typeface="Helvetica"/>
              </a:rPr>
              <a:t>Animals lack the two enzymes.</a:t>
            </a:r>
          </a:p>
        </p:txBody>
      </p:sp>
      <p:sp>
        <p:nvSpPr>
          <p:cNvPr id="2" name="Footer Placeholder 1">
            <a:extLst>
              <a:ext uri="{FF2B5EF4-FFF2-40B4-BE49-F238E27FC236}">
                <a16:creationId xmlns:a16="http://schemas.microsoft.com/office/drawing/2014/main" id="{DBC9B10D-32C9-4F42-AEB1-F6EDA9E51418}"/>
              </a:ext>
            </a:extLst>
          </p:cNvPr>
          <p:cNvSpPr>
            <a:spLocks noGrp="1"/>
          </p:cNvSpPr>
          <p:nvPr>
            <p:ph type="ftr" sz="quarter" idx="11"/>
          </p:nvPr>
        </p:nvSpPr>
        <p:spPr/>
        <p:txBody>
          <a:bodyPr/>
          <a:lstStyle/>
          <a:p>
            <a:pPr>
              <a:defRPr/>
            </a:pPr>
            <a:r>
              <a:rPr lang="en-US"/>
              <a:t>BMS2004</a:t>
            </a:r>
          </a:p>
        </p:txBody>
      </p:sp>
    </p:spTree>
    <p:extLst>
      <p:ext uri="{BB962C8B-B14F-4D97-AF65-F5344CB8AC3E}">
        <p14:creationId xmlns:p14="http://schemas.microsoft.com/office/powerpoint/2010/main" val="419370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3578</TotalTime>
  <Words>3404</Words>
  <Application>Microsoft Macintosh PowerPoint</Application>
  <PresentationFormat>On-screen Show (4:3)</PresentationFormat>
  <Paragraphs>365</Paragraphs>
  <Slides>42</Slides>
  <Notes>23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0" baseType="lpstr">
      <vt:lpstr>Arial</vt:lpstr>
      <vt:lpstr>Calibri</vt:lpstr>
      <vt:lpstr>Helvetica</vt:lpstr>
      <vt:lpstr>Symbol</vt:lpstr>
      <vt:lpstr>Wingdings</vt:lpstr>
      <vt:lpstr>Office Theme</vt:lpstr>
      <vt:lpstr>CS ChemDraw Drawing</vt:lpstr>
      <vt:lpstr>Image</vt:lpstr>
      <vt:lpstr>PowerPoint Presentation</vt:lpstr>
      <vt:lpstr>PowerPoint Presentation</vt:lpstr>
      <vt:lpstr>It would be great if……</vt:lpstr>
      <vt:lpstr>However……</vt:lpstr>
      <vt:lpstr>Yet it is impossible just in our animals</vt:lpstr>
      <vt:lpstr>PowerPoint Presentation</vt:lpstr>
      <vt:lpstr>Seed germination uses fatty acids  as energy source</vt:lpstr>
      <vt:lpstr>PowerPoint Presentation</vt:lpstr>
      <vt:lpstr>PowerPoint Presentation</vt:lpstr>
      <vt:lpstr>PowerPoint Presentation</vt:lpstr>
      <vt:lpstr>PowerPoint Presentation</vt:lpstr>
      <vt:lpstr>Where does the energy come from?</vt:lpstr>
      <vt:lpstr>Oxidative phosphorylation</vt:lpstr>
      <vt:lpstr>Oxidative phosphorylation</vt:lpstr>
      <vt:lpstr>Oxidative phosphorylation depends on  electron transfer</vt:lpstr>
      <vt:lpstr>PowerPoint Presentation</vt:lpstr>
      <vt:lpstr>Electron carriers in mitochondria</vt:lpstr>
      <vt:lpstr>Flavin Mononucleotide (FMN)</vt:lpstr>
      <vt:lpstr>Iron-sulfur cluster</vt:lpstr>
      <vt:lpstr>NADH-Q oxidoreductase (Complex I)</vt:lpstr>
      <vt:lpstr>Succinate - Q reductase (Complex II)</vt:lpstr>
      <vt:lpstr>Coenzyme Q</vt:lpstr>
      <vt:lpstr>Coenzyme Q</vt:lpstr>
      <vt:lpstr>Q-cytochrome c oxidoreductase (Complex III)</vt:lpstr>
      <vt:lpstr>Cytochrome c oxidase (Complex IV)</vt:lpstr>
      <vt:lpstr>Reactive Oxygen Species (ROS)</vt:lpstr>
      <vt:lpstr>Animations on the electron transfer process</vt:lpstr>
      <vt:lpstr>PowerPoint Presentation</vt:lpstr>
      <vt:lpstr>Electron transfer and ATP synthesis</vt:lpstr>
      <vt:lpstr>ATP Synthase (Complex V)</vt:lpstr>
      <vt:lpstr>ATP Synthase (Complex V)</vt:lpstr>
      <vt:lpstr>Binding-change model for ATP Synthase</vt:lpstr>
      <vt:lpstr>ATP Yield of Oxidation of Glucose</vt:lpstr>
      <vt:lpstr>PowerPoint Presentation</vt:lpstr>
      <vt:lpstr>The NADH shuttle mechanism</vt:lpstr>
      <vt:lpstr>PowerPoint Presentation</vt:lpstr>
      <vt:lpstr>The respiratory control</vt:lpstr>
      <vt:lpstr>The Respiratory Control</vt:lpstr>
      <vt:lpstr>Uncouplers dissipate the proton gradient</vt:lpstr>
      <vt:lpstr>Uncouplers dissipate the proton gradient</vt:lpstr>
      <vt:lpstr>Mitochondria produces heat</vt:lpstr>
      <vt:lpstr>Important points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Chiu</dc:creator>
  <cp:lastModifiedBy>Dr. ZHANG Liang</cp:lastModifiedBy>
  <cp:revision>189</cp:revision>
  <dcterms:created xsi:type="dcterms:W3CDTF">2010-03-01T02:20:10Z</dcterms:created>
  <dcterms:modified xsi:type="dcterms:W3CDTF">2022-03-26T11:17:14Z</dcterms:modified>
</cp:coreProperties>
</file>